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16"/>
  </p:notesMasterIdLst>
  <p:handoutMasterIdLst>
    <p:handoutMasterId r:id="rId17"/>
  </p:handoutMasterIdLst>
  <p:sldIdLst>
    <p:sldId id="256" r:id="rId5"/>
    <p:sldId id="320" r:id="rId6"/>
    <p:sldId id="328" r:id="rId7"/>
    <p:sldId id="318" r:id="rId8"/>
    <p:sldId id="327" r:id="rId9"/>
    <p:sldId id="322" r:id="rId10"/>
    <p:sldId id="321" r:id="rId11"/>
    <p:sldId id="329" r:id="rId12"/>
    <p:sldId id="325" r:id="rId13"/>
    <p:sldId id="324" r:id="rId14"/>
    <p:sldId id="326"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ilda Gragg" initials="MG" lastIdx="1" clrIdx="0">
    <p:extLst>
      <p:ext uri="{19B8F6BF-5375-455C-9EA6-DF929625EA0E}">
        <p15:presenceInfo xmlns:p15="http://schemas.microsoft.com/office/powerpoint/2012/main" userId="S::mgragg@schuylercenter.onmicrosoft.com::f0a86389-ac60-4a0c-8456-47ad6ddd92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5E88"/>
    <a:srgbClr val="2195CB"/>
    <a:srgbClr val="C43730"/>
    <a:srgbClr val="00A0DB"/>
    <a:srgbClr val="F26C4C"/>
    <a:srgbClr val="00A39A"/>
    <a:srgbClr val="F26649"/>
    <a:srgbClr val="FBB052"/>
    <a:srgbClr val="612D8E"/>
    <a:srgbClr val="FCB4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DFE120-53AB-FBAE-E128-BA5D462CEFFE}" v="145" dt="2024-03-18T19:12:17.550"/>
    <p1510:client id="{869E2697-8C53-24E9-C836-B45B5AAB5826}" v="150" dt="2024-03-18T19:07:27.943"/>
    <p1510:client id="{DD90F62E-3745-B743-C915-D2C4557BB86E}" v="176" dt="2024-03-18T15:37:54.120"/>
    <p1510:client id="{E6BC991D-0B23-F4A7-1A41-502B8259F1E5}" v="512" dt="2024-03-18T14:28:25.949"/>
    <p1510:client id="{FE8AE529-E4A3-4511-A1C7-04DA2872F5DF}" v="25" dt="2024-03-18T18:43:02.9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370" y="67"/>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C2C05A-AB11-4A0F-B6F1-6F0D99180536}"/>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F97D52C3-0B63-47BD-98A4-1A9B676477BE}"/>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9B04A78-41F9-43BE-88F4-2CCD5ACEEB8B}" type="datetimeFigureOut">
              <a:rPr lang="en-US" smtClean="0"/>
              <a:t>4/10/2024</a:t>
            </a:fld>
            <a:endParaRPr lang="en-US"/>
          </a:p>
        </p:txBody>
      </p:sp>
      <p:sp>
        <p:nvSpPr>
          <p:cNvPr id="4" name="Footer Placeholder 3">
            <a:extLst>
              <a:ext uri="{FF2B5EF4-FFF2-40B4-BE49-F238E27FC236}">
                <a16:creationId xmlns:a16="http://schemas.microsoft.com/office/drawing/2014/main" id="{1251D9A6-30D3-4665-BCA6-DE0CFBF19FAE}"/>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C0481B8-DD61-42FB-87A8-D3AB3240616D}"/>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A50525F-7802-4CFB-B539-A04BFF0AAB16}" type="slidenum">
              <a:rPr lang="en-US" smtClean="0"/>
              <a:t>‹#›</a:t>
            </a:fld>
            <a:endParaRPr lang="en-US"/>
          </a:p>
        </p:txBody>
      </p:sp>
    </p:spTree>
    <p:extLst>
      <p:ext uri="{BB962C8B-B14F-4D97-AF65-F5344CB8AC3E}">
        <p14:creationId xmlns:p14="http://schemas.microsoft.com/office/powerpoint/2010/main" val="17019951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A2D0144-DBEF-46B6-999E-758D90D2BC3B}" type="datetimeFigureOut">
              <a:rPr lang="en-US" smtClean="0"/>
              <a:t>4/10/2024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CC072AF-1432-45D4-B207-A4666348A932}" type="slidenum">
              <a:rPr lang="en-US" smtClean="0"/>
              <a:t>‹#›</a:t>
            </a:fld>
            <a:endParaRPr lang="en-US"/>
          </a:p>
        </p:txBody>
      </p:sp>
    </p:spTree>
    <p:extLst>
      <p:ext uri="{BB962C8B-B14F-4D97-AF65-F5344CB8AC3E}">
        <p14:creationId xmlns:p14="http://schemas.microsoft.com/office/powerpoint/2010/main" val="3581093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C072AF-1432-45D4-B207-A4666348A932}" type="slidenum">
              <a:rPr lang="en-US" smtClean="0"/>
              <a:t>2</a:t>
            </a:fld>
            <a:endParaRPr lang="en-US"/>
          </a:p>
        </p:txBody>
      </p:sp>
    </p:spTree>
    <p:extLst>
      <p:ext uri="{BB962C8B-B14F-4D97-AF65-F5344CB8AC3E}">
        <p14:creationId xmlns:p14="http://schemas.microsoft.com/office/powerpoint/2010/main" val="1713725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Child care assistance – principal means of public help to offset the high costs of child care.  The state’s eligibility expansions are since July 2022 can’t be overstated.  Then, income eligibility was capped at 200% of FPL ($55,000 for a family of 4); as of Oct 2023, 85% of SMI - $99,250 for a family of 4.  More than 300,000 children newly income eligible.  Look at the impacts on family finances.  </a:t>
            </a:r>
          </a:p>
        </p:txBody>
      </p:sp>
      <p:sp>
        <p:nvSpPr>
          <p:cNvPr id="4" name="Slide Number Placeholder 3"/>
          <p:cNvSpPr>
            <a:spLocks noGrp="1"/>
          </p:cNvSpPr>
          <p:nvPr>
            <p:ph type="sldNum" sz="quarter" idx="5"/>
          </p:nvPr>
        </p:nvSpPr>
        <p:spPr/>
        <p:txBody>
          <a:bodyPr/>
          <a:lstStyle/>
          <a:p>
            <a:fld id="{8CC072AF-1432-45D4-B207-A4666348A932}" type="slidenum">
              <a:rPr lang="en-US" smtClean="0"/>
              <a:t>4</a:t>
            </a:fld>
            <a:endParaRPr lang="en-US"/>
          </a:p>
        </p:txBody>
      </p:sp>
    </p:spTree>
    <p:extLst>
      <p:ext uri="{BB962C8B-B14F-4D97-AF65-F5344CB8AC3E}">
        <p14:creationId xmlns:p14="http://schemas.microsoft.com/office/powerpoint/2010/main" val="2913206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State investment up by 50% from last year - $459 last year; Executive this year proposing  $863</a:t>
            </a:r>
          </a:p>
        </p:txBody>
      </p:sp>
      <p:sp>
        <p:nvSpPr>
          <p:cNvPr id="4" name="Slide Number Placeholder 3"/>
          <p:cNvSpPr>
            <a:spLocks noGrp="1"/>
          </p:cNvSpPr>
          <p:nvPr>
            <p:ph type="sldNum" sz="quarter" idx="5"/>
          </p:nvPr>
        </p:nvSpPr>
        <p:spPr/>
        <p:txBody>
          <a:bodyPr/>
          <a:lstStyle/>
          <a:p>
            <a:fld id="{8CC072AF-1432-45D4-B207-A4666348A932}" type="slidenum">
              <a:rPr lang="en-US" smtClean="0"/>
              <a:t>5</a:t>
            </a:fld>
            <a:endParaRPr lang="en-US"/>
          </a:p>
        </p:txBody>
      </p:sp>
    </p:spTree>
    <p:extLst>
      <p:ext uri="{BB962C8B-B14F-4D97-AF65-F5344CB8AC3E}">
        <p14:creationId xmlns:p14="http://schemas.microsoft.com/office/powerpoint/2010/main" val="217923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fontAlgn="base">
              <a:spcBef>
                <a:spcPts val="0"/>
              </a:spcBef>
              <a:spcAft>
                <a:spcPts val="0"/>
              </a:spcAft>
            </a:pPr>
            <a:r>
              <a:rPr lang="en-US" sz="1800">
                <a:effectLst/>
                <a:latin typeface="Arial" panose="020B0604020202020204" pitchFamily="34" charset="0"/>
                <a:ea typeface="Times New Roman" panose="02020603050405020304" pitchFamily="18" charset="0"/>
              </a:rPr>
              <a:t>Without a well-supported, steady, reliable workforce, all of the gains of the last two years are in jeopardy and the state’s stated goal of moving toward universal child care – an impossibility.  Being eligible for child care assistance means nothing if a family cannot find a child care provider in their community, able to care for their child, during the hours they need care. Providers cannot operate at full capacity / serve all the families that need care, b/c they cannot find and retain staff without raising wages, and they cannot raise wages, unless they raise tuition.  And with parents already paying more than they can afford, raising tuition is not an option.  </a:t>
            </a:r>
          </a:p>
          <a:p>
            <a:pPr marL="0" marR="0" fontAlgn="base">
              <a:spcBef>
                <a:spcPts val="0"/>
              </a:spcBef>
              <a:spcAft>
                <a:spcPts val="0"/>
              </a:spcAft>
            </a:pPr>
            <a:endParaRPr lang="en-US" sz="1800">
              <a:effectLst/>
              <a:latin typeface="Arial" panose="020B0604020202020204" pitchFamily="34" charset="0"/>
              <a:ea typeface="Times New Roman" panose="02020603050405020304" pitchFamily="18" charset="0"/>
            </a:endParaRPr>
          </a:p>
          <a:p>
            <a:pPr marL="0" marR="0" fontAlgn="base">
              <a:spcBef>
                <a:spcPts val="0"/>
              </a:spcBef>
              <a:spcAft>
                <a:spcPts val="0"/>
              </a:spcAft>
            </a:pPr>
            <a:r>
              <a:rPr lang="en-US" sz="1800">
                <a:effectLst/>
                <a:latin typeface="Arial" panose="020B0604020202020204" pitchFamily="34" charset="0"/>
                <a:ea typeface="Times New Roman" panose="02020603050405020304" pitchFamily="18" charset="0"/>
              </a:rPr>
              <a:t>Pete- does the Executive Budget address the child care workforce issue?</a:t>
            </a:r>
            <a:endParaRPr lang="en-US" sz="180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a:effectLst/>
                <a:latin typeface="Arial" panose="020B0604020202020204" pitchFamily="34" charset="0"/>
                <a:ea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endParaRPr>
          </a:p>
          <a:p>
            <a:endParaRPr lang="en-US"/>
          </a:p>
        </p:txBody>
      </p:sp>
      <p:sp>
        <p:nvSpPr>
          <p:cNvPr id="4" name="Slide Number Placeholder 3"/>
          <p:cNvSpPr>
            <a:spLocks noGrp="1"/>
          </p:cNvSpPr>
          <p:nvPr>
            <p:ph type="sldNum" sz="quarter" idx="5"/>
          </p:nvPr>
        </p:nvSpPr>
        <p:spPr/>
        <p:txBody>
          <a:bodyPr/>
          <a:lstStyle/>
          <a:p>
            <a:fld id="{8CC072AF-1432-45D4-B207-A4666348A932}" type="slidenum">
              <a:rPr lang="en-US" smtClean="0"/>
              <a:t>6</a:t>
            </a:fld>
            <a:endParaRPr lang="en-US"/>
          </a:p>
        </p:txBody>
      </p:sp>
    </p:spTree>
    <p:extLst>
      <p:ext uri="{BB962C8B-B14F-4D97-AF65-F5344CB8AC3E}">
        <p14:creationId xmlns:p14="http://schemas.microsoft.com/office/powerpoint/2010/main" val="2436477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The only way to raise child care workforce compensation without charging parents more is to provide a publicly-funded wage supplement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r>
              <a:rPr lang="en-US" sz="1200"/>
              <a:t>Last </a:t>
            </a:r>
            <a:r>
              <a:rPr lang="en-US" sz="1200" kern="100">
                <a:effectLst/>
                <a:latin typeface="Calibri" panose="020F0502020204030204" pitchFamily="34" charset="0"/>
                <a:ea typeface="Calibri" panose="020F0502020204030204" pitchFamily="34" charset="0"/>
                <a:cs typeface="Times New Roman" panose="02020603050405020304" pitchFamily="18" charset="0"/>
              </a:rPr>
              <a:t>year’s budget included $500 million of reprogrammed federal pandemic funds for workforce retention and recruitment grants.</a:t>
            </a:r>
          </a:p>
          <a:p>
            <a:r>
              <a:rPr lang="en-US" sz="1200" kern="100">
                <a:cs typeface="Times New Roman" panose="02020603050405020304" pitchFamily="18" charset="0"/>
              </a:rPr>
              <a:t>75,000 child care educators received a retention bonus of </a:t>
            </a:r>
            <a:r>
              <a:rPr lang="en-US" sz="1200" kern="100">
                <a:effectLst/>
                <a:latin typeface="Calibri" panose="020F0502020204030204" pitchFamily="34" charset="0"/>
                <a:ea typeface="Calibri" panose="020F0502020204030204" pitchFamily="34" charset="0"/>
                <a:cs typeface="Times New Roman" panose="02020603050405020304" pitchFamily="18" charset="0"/>
              </a:rPr>
              <a:t>$3,000 for full-time child care educators; $2300 for afterschool</a:t>
            </a:r>
            <a:r>
              <a:rPr lang="en-US" sz="1200" kern="100">
                <a:cs typeface="Times New Roman" panose="02020603050405020304" pitchFamily="18" charset="0"/>
              </a:rPr>
              <a:t> (totaling </a:t>
            </a:r>
            <a:r>
              <a:rPr lang="en-US" sz="1200" kern="100">
                <a:effectLst/>
                <a:latin typeface="Calibri" panose="020F0502020204030204" pitchFamily="34" charset="0"/>
                <a:ea typeface="Calibri" panose="020F0502020204030204" pitchFamily="34" charset="0"/>
                <a:cs typeface="Times New Roman" panose="02020603050405020304" pitchFamily="18" charset="0"/>
              </a:rPr>
              <a:t>$337,387,338).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endParaRPr lang="en-US"/>
          </a:p>
        </p:txBody>
      </p:sp>
      <p:sp>
        <p:nvSpPr>
          <p:cNvPr id="4" name="Slide Number Placeholder 3"/>
          <p:cNvSpPr>
            <a:spLocks noGrp="1"/>
          </p:cNvSpPr>
          <p:nvPr>
            <p:ph type="sldNum" sz="quarter" idx="5"/>
          </p:nvPr>
        </p:nvSpPr>
        <p:spPr/>
        <p:txBody>
          <a:bodyPr/>
          <a:lstStyle/>
          <a:p>
            <a:fld id="{8CC072AF-1432-45D4-B207-A4666348A932}" type="slidenum">
              <a:rPr lang="en-US" smtClean="0"/>
              <a:t>7</a:t>
            </a:fld>
            <a:endParaRPr lang="en-US"/>
          </a:p>
        </p:txBody>
      </p:sp>
    </p:spTree>
    <p:extLst>
      <p:ext uri="{BB962C8B-B14F-4D97-AF65-F5344CB8AC3E}">
        <p14:creationId xmlns:p14="http://schemas.microsoft.com/office/powerpoint/2010/main" val="2679512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kern="0">
                <a:solidFill>
                  <a:srgbClr val="000000"/>
                </a:solidFill>
                <a:effectLst/>
                <a:latin typeface="+mn-lt"/>
                <a:ea typeface="Times New Roman" panose="02020603050405020304" pitchFamily="18" charset="0"/>
                <a:cs typeface="Times New Roman" panose="02020603050405020304" pitchFamily="18" charset="0"/>
              </a:rPr>
              <a:t>Increase rates for family friend and neighbor child care providers (legally-exempt) to 75% of the family child care rate and to 85% for providers who are eligible for the enhanced to raise compensation for these providers. ($50 million)</a:t>
            </a:r>
            <a:endParaRPr lang="en-US" kern="100">
              <a:effectLst/>
              <a:latin typeface="+mn-lt"/>
              <a:ea typeface="Calibri" panose="020F0502020204030204" pitchFamily="34" charset="0"/>
              <a:cs typeface="Times New Roman" panose="02020603050405020304" pitchFamily="18" charset="0"/>
            </a:endParaRPr>
          </a:p>
          <a:p>
            <a:endParaRPr lang="en-US"/>
          </a:p>
        </p:txBody>
      </p:sp>
      <p:sp>
        <p:nvSpPr>
          <p:cNvPr id="4" name="Slide Number Placeholder 3"/>
          <p:cNvSpPr>
            <a:spLocks noGrp="1"/>
          </p:cNvSpPr>
          <p:nvPr>
            <p:ph type="sldNum" sz="quarter" idx="5"/>
          </p:nvPr>
        </p:nvSpPr>
        <p:spPr/>
        <p:txBody>
          <a:bodyPr/>
          <a:lstStyle/>
          <a:p>
            <a:fld id="{8CC072AF-1432-45D4-B207-A4666348A932}" type="slidenum">
              <a:rPr lang="en-US" smtClean="0"/>
              <a:t>9</a:t>
            </a:fld>
            <a:endParaRPr lang="en-US"/>
          </a:p>
        </p:txBody>
      </p:sp>
    </p:spTree>
    <p:extLst>
      <p:ext uri="{BB962C8B-B14F-4D97-AF65-F5344CB8AC3E}">
        <p14:creationId xmlns:p14="http://schemas.microsoft.com/office/powerpoint/2010/main" val="1520557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FF8EB"/>
        </a:solidFill>
        <a:effectLst/>
      </p:bgPr>
    </p:bg>
    <p:spTree>
      <p:nvGrpSpPr>
        <p:cNvPr id="1" name=""/>
        <p:cNvGrpSpPr/>
        <p:nvPr/>
      </p:nvGrpSpPr>
      <p:grpSpPr>
        <a:xfrm>
          <a:off x="0" y="0"/>
          <a:ext cx="0" cy="0"/>
          <a:chOff x="0" y="0"/>
          <a:chExt cx="0" cy="0"/>
        </a:xfrm>
      </p:grpSpPr>
      <p:sp>
        <p:nvSpPr>
          <p:cNvPr id="13" name="Rectangle 12"/>
          <p:cNvSpPr/>
          <p:nvPr userDrawn="1"/>
        </p:nvSpPr>
        <p:spPr>
          <a:xfrm>
            <a:off x="-19777" y="6289480"/>
            <a:ext cx="2858671" cy="568519"/>
          </a:xfrm>
          <a:prstGeom prst="rect">
            <a:avLst/>
          </a:prstGeom>
          <a:solidFill>
            <a:srgbClr val="C4373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2400">
              <a:solidFill>
                <a:schemeClr val="bg1"/>
              </a:solidFill>
              <a:latin typeface="Segoe UI Semibold" panose="020B0702040204020203" pitchFamily="34" charset="0"/>
            </a:endParaRPr>
          </a:p>
        </p:txBody>
      </p:sp>
      <p:sp>
        <p:nvSpPr>
          <p:cNvPr id="14" name="Rectangle 13"/>
          <p:cNvSpPr/>
          <p:nvPr userDrawn="1"/>
        </p:nvSpPr>
        <p:spPr>
          <a:xfrm>
            <a:off x="2918129" y="6289482"/>
            <a:ext cx="9273871" cy="568518"/>
          </a:xfrm>
          <a:prstGeom prst="rect">
            <a:avLst/>
          </a:prstGeom>
          <a:solidFill>
            <a:srgbClr val="2195CB"/>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2400">
              <a:solidFill>
                <a:schemeClr val="bg1"/>
              </a:solidFill>
              <a:latin typeface="Segoe UI Semibold" panose="020B0702040204020203" pitchFamily="34" charset="0"/>
            </a:endParaRPr>
          </a:p>
        </p:txBody>
      </p:sp>
    </p:spTree>
    <p:extLst>
      <p:ext uri="{BB962C8B-B14F-4D97-AF65-F5344CB8AC3E}">
        <p14:creationId xmlns:p14="http://schemas.microsoft.com/office/powerpoint/2010/main" val="39849464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0DA410-3BAF-4165-B8ED-EA2E11CF400D}" type="datetimeFigureOut">
              <a:rPr lang="en-US" smtClean="0"/>
              <a:t>4/10/2024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F0F76D-E4B6-40EF-A7E6-B8ECACE9C807}" type="slidenum">
              <a:rPr lang="en-US" smtClean="0"/>
              <a:t>‹#›</a:t>
            </a:fld>
            <a:endParaRPr lang="en-US"/>
          </a:p>
        </p:txBody>
      </p:sp>
    </p:spTree>
    <p:extLst>
      <p:ext uri="{BB962C8B-B14F-4D97-AF65-F5344CB8AC3E}">
        <p14:creationId xmlns:p14="http://schemas.microsoft.com/office/powerpoint/2010/main" val="1521774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0DA410-3BAF-4165-B8ED-EA2E11CF400D}" type="datetimeFigureOut">
              <a:rPr lang="en-US" smtClean="0"/>
              <a:t>4/10/2024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F0F76D-E4B6-40EF-A7E6-B8ECACE9C807}" type="slidenum">
              <a:rPr lang="en-US" smtClean="0"/>
              <a:t>‹#›</a:t>
            </a:fld>
            <a:endParaRPr lang="en-US"/>
          </a:p>
        </p:txBody>
      </p:sp>
    </p:spTree>
    <p:extLst>
      <p:ext uri="{BB962C8B-B14F-4D97-AF65-F5344CB8AC3E}">
        <p14:creationId xmlns:p14="http://schemas.microsoft.com/office/powerpoint/2010/main" val="841149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Content Placeholder 7"/>
          <p:cNvSpPr>
            <a:spLocks noGrp="1"/>
          </p:cNvSpPr>
          <p:nvPr>
            <p:ph sz="quarter" idx="1"/>
          </p:nvPr>
        </p:nvSpPr>
        <p:spPr>
          <a:xfrm>
            <a:off x="590550" y="1815722"/>
            <a:ext cx="11062734" cy="1021305"/>
          </a:xfrm>
        </p:spPr>
        <p:txBody>
          <a:bodyPr lIns="0" tIns="0" rIns="0" bIns="0">
            <a:spAutoFit/>
          </a:bodyPr>
          <a:lstStyle>
            <a:lvl1pPr marL="457200" indent="-457200">
              <a:lnSpc>
                <a:spcPct val="100000"/>
              </a:lnSpc>
              <a:spcBef>
                <a:spcPts val="0"/>
              </a:spcBef>
              <a:spcAft>
                <a:spcPts val="600"/>
              </a:spcAft>
              <a:buClr>
                <a:srgbClr val="2195CB"/>
              </a:buClr>
              <a:buSzPct val="100000"/>
              <a:buFont typeface="Wingdings" panose="05000000000000000000" pitchFamily="2" charset="2"/>
              <a:buChar char=""/>
              <a:defRPr sz="3200">
                <a:latin typeface="Calibri" panose="020F0502020204030204" pitchFamily="34" charset="0"/>
                <a:ea typeface="Calibri" panose="020F0502020204030204" pitchFamily="34" charset="0"/>
                <a:cs typeface="Calibri" panose="020F0502020204030204" pitchFamily="34" charset="0"/>
              </a:defRPr>
            </a:lvl1pPr>
            <a:lvl2pPr marL="796925" indent="-339725">
              <a:buClr>
                <a:srgbClr val="C00000"/>
              </a:buClr>
              <a:buSzPct val="92000"/>
              <a:buFont typeface="Wingdings" panose="05000000000000000000" pitchFamily="2" charset="2"/>
              <a:buChar char="l"/>
              <a:defRPr sz="2800">
                <a:latin typeface="Calibri" panose="020F0502020204030204" pitchFamily="34" charset="0"/>
                <a:ea typeface="Calibri" panose="020F0502020204030204" pitchFamily="34" charset="0"/>
                <a:cs typeface="Calibri" panose="020F0502020204030204" pitchFamily="34" charset="0"/>
              </a:defRPr>
            </a:lvl2pPr>
            <a:lvl3pPr marL="914400" indent="-228600">
              <a:buClr>
                <a:srgbClr val="00B050"/>
              </a:buClr>
              <a:buFont typeface="Wingdings" panose="05000000000000000000" pitchFamily="2" charset="2"/>
              <a:buChar char="o"/>
              <a:defRPr>
                <a:latin typeface="Arial" panose="020B0604020202020204" pitchFamily="34" charset="0"/>
                <a:ea typeface="Segoe UI" panose="020B0502040204020203" pitchFamily="34" charset="0"/>
                <a:cs typeface="Arial" panose="020B0604020202020204" pitchFamily="34" charset="0"/>
              </a:defRPr>
            </a:lvl3pPr>
            <a:lvl4pPr>
              <a:defRPr>
                <a:latin typeface="Arial" panose="020B0604020202020204" pitchFamily="34" charset="0"/>
                <a:ea typeface="Segoe UI" panose="020B0502040204020203" pitchFamily="34" charset="0"/>
                <a:cs typeface="Arial" panose="020B0604020202020204" pitchFamily="34" charset="0"/>
              </a:defRPr>
            </a:lvl4pPr>
            <a:lvl5pPr>
              <a:defRPr>
                <a:latin typeface="Arial" panose="020B0604020202020204" pitchFamily="34" charset="0"/>
                <a:ea typeface="Segoe UI" panose="020B0502040204020203" pitchFamily="34" charset="0"/>
                <a:cs typeface="Arial" panose="020B0604020202020204" pitchFamily="34" charset="0"/>
              </a:defRPr>
            </a:lvl5pPr>
          </a:lstStyle>
          <a:p>
            <a:pPr lvl="0"/>
            <a:r>
              <a:rPr lang="en-US"/>
              <a:t>Click to edit Master text styles</a:t>
            </a:r>
          </a:p>
          <a:p>
            <a:pPr lvl="1"/>
            <a:r>
              <a:rPr lang="en-US"/>
              <a:t>Second level</a:t>
            </a:r>
          </a:p>
        </p:txBody>
      </p:sp>
      <p:sp>
        <p:nvSpPr>
          <p:cNvPr id="9" name="Rectangle 8"/>
          <p:cNvSpPr/>
          <p:nvPr userDrawn="1"/>
        </p:nvSpPr>
        <p:spPr>
          <a:xfrm>
            <a:off x="0" y="1280160"/>
            <a:ext cx="533400" cy="228600"/>
          </a:xfrm>
          <a:prstGeom prst="rect">
            <a:avLst/>
          </a:prstGeom>
          <a:solidFill>
            <a:srgbClr val="2195CB"/>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userDrawn="1"/>
        </p:nvSpPr>
        <p:spPr>
          <a:xfrm>
            <a:off x="590550" y="1280160"/>
            <a:ext cx="11601450" cy="228600"/>
          </a:xfrm>
          <a:prstGeom prst="rect">
            <a:avLst/>
          </a:prstGeom>
          <a:solidFill>
            <a:srgbClr val="C4373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26C4C"/>
              </a:solidFill>
            </a:endParaRPr>
          </a:p>
        </p:txBody>
      </p:sp>
      <p:sp>
        <p:nvSpPr>
          <p:cNvPr id="12" name="Rectangle 11"/>
          <p:cNvSpPr/>
          <p:nvPr userDrawn="1"/>
        </p:nvSpPr>
        <p:spPr>
          <a:xfrm>
            <a:off x="33062" y="1221830"/>
            <a:ext cx="457176" cy="369332"/>
          </a:xfrm>
          <a:prstGeom prst="rect">
            <a:avLst/>
          </a:prstGeom>
        </p:spPr>
        <p:txBody>
          <a:bodyPr wrap="none">
            <a:spAutoFit/>
          </a:bodyPr>
          <a:lstStyle/>
          <a:p>
            <a:r>
              <a:rPr lang="en-US" sz="1800">
                <a:solidFill>
                  <a:schemeClr val="bg1"/>
                </a:solidFill>
              </a:rPr>
              <a:t> </a:t>
            </a:r>
            <a:fld id="{72AC53DF-4216-466D-99A7-94400E6C2A25}" type="slidenum">
              <a:rPr lang="en-US" sz="1800" smtClean="0">
                <a:solidFill>
                  <a:schemeClr val="bg1"/>
                </a:solidFill>
              </a:rPr>
              <a:pPr/>
              <a:t>‹#›</a:t>
            </a:fld>
            <a:endParaRPr lang="en-US">
              <a:solidFill>
                <a:schemeClr val="bg1"/>
              </a:solidFill>
            </a:endParaRPr>
          </a:p>
        </p:txBody>
      </p:sp>
      <p:sp>
        <p:nvSpPr>
          <p:cNvPr id="13" name="Title 1"/>
          <p:cNvSpPr>
            <a:spLocks noGrp="1"/>
          </p:cNvSpPr>
          <p:nvPr>
            <p:ph type="title"/>
          </p:nvPr>
        </p:nvSpPr>
        <p:spPr>
          <a:xfrm>
            <a:off x="1023258" y="628081"/>
            <a:ext cx="9976884" cy="498598"/>
          </a:xfrm>
        </p:spPr>
        <p:txBody>
          <a:bodyPr tIns="0" bIns="0">
            <a:noAutofit/>
          </a:bodyPr>
          <a:lstStyle>
            <a:lvl1pPr>
              <a:defRPr sz="3600">
                <a:solidFill>
                  <a:srgbClr val="2195CB"/>
                </a:solidFill>
                <a:latin typeface="Arial" panose="020B0604020202020204" pitchFamily="34" charset="0"/>
                <a:ea typeface="Segoe UI" panose="020B0502040204020203" pitchFamily="34" charset="0"/>
                <a:cs typeface="Arial" panose="020B0604020202020204" pitchFamily="34" charset="0"/>
              </a:defRPr>
            </a:lvl1pPr>
          </a:lstStyle>
          <a:p>
            <a:r>
              <a:rPr lang="en-US"/>
              <a:t>Click to edit Master title style</a:t>
            </a:r>
          </a:p>
        </p:txBody>
      </p:sp>
      <p:sp>
        <p:nvSpPr>
          <p:cNvPr id="18" name="TextBox 17"/>
          <p:cNvSpPr txBox="1"/>
          <p:nvPr userDrawn="1"/>
        </p:nvSpPr>
        <p:spPr>
          <a:xfrm>
            <a:off x="7700561" y="6441583"/>
            <a:ext cx="2042161" cy="307777"/>
          </a:xfrm>
          <a:prstGeom prst="rect">
            <a:avLst/>
          </a:prstGeom>
          <a:noFill/>
        </p:spPr>
        <p:txBody>
          <a:bodyPr wrap="square" rtlCol="0">
            <a:spAutoFit/>
          </a:bodyPr>
          <a:lstStyle/>
          <a:p>
            <a:pPr algn="r"/>
            <a:r>
              <a:rPr lang="en-US" sz="1400">
                <a:solidFill>
                  <a:srgbClr val="2195CB"/>
                </a:solidFill>
              </a:rPr>
              <a:t>Empirestatechildcare.org</a:t>
            </a:r>
          </a:p>
        </p:txBody>
      </p:sp>
      <p:pic>
        <p:nvPicPr>
          <p:cNvPr id="4" name="Picture 3" descr="A blue and red text on a black background&#10;&#10;Description automatically generated">
            <a:extLst>
              <a:ext uri="{FF2B5EF4-FFF2-40B4-BE49-F238E27FC236}">
                <a16:creationId xmlns:a16="http://schemas.microsoft.com/office/drawing/2014/main" id="{63E1D65E-FEE4-96BA-E980-B717A720137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86859"/>
          <a:stretch/>
        </p:blipFill>
        <p:spPr>
          <a:xfrm>
            <a:off x="253876" y="390902"/>
            <a:ext cx="533400" cy="735777"/>
          </a:xfrm>
          <a:prstGeom prst="rect">
            <a:avLst/>
          </a:prstGeom>
        </p:spPr>
      </p:pic>
      <p:pic>
        <p:nvPicPr>
          <p:cNvPr id="8" name="Picture 7" descr="A blue and red text on a black background&#10;&#10;Description automatically generated">
            <a:extLst>
              <a:ext uri="{FF2B5EF4-FFF2-40B4-BE49-F238E27FC236}">
                <a16:creationId xmlns:a16="http://schemas.microsoft.com/office/drawing/2014/main" id="{7E581908-C348-51A7-D5EA-AE4309098BB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46129" y="6346524"/>
            <a:ext cx="2042160" cy="370180"/>
          </a:xfrm>
          <a:prstGeom prst="rect">
            <a:avLst/>
          </a:prstGeom>
        </p:spPr>
      </p:pic>
    </p:spTree>
    <p:extLst>
      <p:ext uri="{BB962C8B-B14F-4D97-AF65-F5344CB8AC3E}">
        <p14:creationId xmlns:p14="http://schemas.microsoft.com/office/powerpoint/2010/main" val="2122825561"/>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0DA410-3BAF-4165-B8ED-EA2E11CF400D}" type="datetimeFigureOut">
              <a:rPr lang="en-US" smtClean="0"/>
              <a:t>4/10/2024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F0F76D-E4B6-40EF-A7E6-B8ECACE9C807}" type="slidenum">
              <a:rPr lang="en-US" smtClean="0"/>
              <a:t>‹#›</a:t>
            </a:fld>
            <a:endParaRPr lang="en-US"/>
          </a:p>
        </p:txBody>
      </p:sp>
    </p:spTree>
    <p:extLst>
      <p:ext uri="{BB962C8B-B14F-4D97-AF65-F5344CB8AC3E}">
        <p14:creationId xmlns:p14="http://schemas.microsoft.com/office/powerpoint/2010/main" val="3344593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60DA410-3BAF-4165-B8ED-EA2E11CF400D}" type="datetimeFigureOut">
              <a:rPr lang="en-US" smtClean="0"/>
              <a:t>4/10/2024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F0F76D-E4B6-40EF-A7E6-B8ECACE9C807}" type="slidenum">
              <a:rPr lang="en-US" smtClean="0"/>
              <a:t>‹#›</a:t>
            </a:fld>
            <a:endParaRPr lang="en-US"/>
          </a:p>
        </p:txBody>
      </p:sp>
    </p:spTree>
    <p:extLst>
      <p:ext uri="{BB962C8B-B14F-4D97-AF65-F5344CB8AC3E}">
        <p14:creationId xmlns:p14="http://schemas.microsoft.com/office/powerpoint/2010/main" val="4019907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60DA410-3BAF-4165-B8ED-EA2E11CF400D}" type="datetimeFigureOut">
              <a:rPr lang="en-US" smtClean="0"/>
              <a:t>4/10/2024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F0F76D-E4B6-40EF-A7E6-B8ECACE9C807}" type="slidenum">
              <a:rPr lang="en-US" smtClean="0"/>
              <a:t>‹#›</a:t>
            </a:fld>
            <a:endParaRPr lang="en-US"/>
          </a:p>
        </p:txBody>
      </p:sp>
    </p:spTree>
    <p:extLst>
      <p:ext uri="{BB962C8B-B14F-4D97-AF65-F5344CB8AC3E}">
        <p14:creationId xmlns:p14="http://schemas.microsoft.com/office/powerpoint/2010/main" val="1116706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60DA410-3BAF-4165-B8ED-EA2E11CF400D}" type="datetimeFigureOut">
              <a:rPr lang="en-US" smtClean="0"/>
              <a:t>4/10/2024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F0F76D-E4B6-40EF-A7E6-B8ECACE9C807}" type="slidenum">
              <a:rPr lang="en-US" smtClean="0"/>
              <a:t>‹#›</a:t>
            </a:fld>
            <a:endParaRPr lang="en-US"/>
          </a:p>
        </p:txBody>
      </p:sp>
    </p:spTree>
    <p:extLst>
      <p:ext uri="{BB962C8B-B14F-4D97-AF65-F5344CB8AC3E}">
        <p14:creationId xmlns:p14="http://schemas.microsoft.com/office/powerpoint/2010/main" val="2250183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0DA410-3BAF-4165-B8ED-EA2E11CF400D}" type="datetimeFigureOut">
              <a:rPr lang="en-US" smtClean="0"/>
              <a:t>4/10/2024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F0F76D-E4B6-40EF-A7E6-B8ECACE9C807}" type="slidenum">
              <a:rPr lang="en-US" smtClean="0"/>
              <a:t>‹#›</a:t>
            </a:fld>
            <a:endParaRPr lang="en-US"/>
          </a:p>
        </p:txBody>
      </p:sp>
    </p:spTree>
    <p:extLst>
      <p:ext uri="{BB962C8B-B14F-4D97-AF65-F5344CB8AC3E}">
        <p14:creationId xmlns:p14="http://schemas.microsoft.com/office/powerpoint/2010/main" val="2727267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0DA410-3BAF-4165-B8ED-EA2E11CF400D}" type="datetimeFigureOut">
              <a:rPr lang="en-US" smtClean="0"/>
              <a:t>4/10/2024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F0F76D-E4B6-40EF-A7E6-B8ECACE9C807}" type="slidenum">
              <a:rPr lang="en-US" smtClean="0"/>
              <a:t>‹#›</a:t>
            </a:fld>
            <a:endParaRPr lang="en-US"/>
          </a:p>
        </p:txBody>
      </p:sp>
    </p:spTree>
    <p:extLst>
      <p:ext uri="{BB962C8B-B14F-4D97-AF65-F5344CB8AC3E}">
        <p14:creationId xmlns:p14="http://schemas.microsoft.com/office/powerpoint/2010/main" val="2696240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0DA410-3BAF-4165-B8ED-EA2E11CF400D}" type="datetimeFigureOut">
              <a:rPr lang="en-US" smtClean="0"/>
              <a:t>4/10/2024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F0F76D-E4B6-40EF-A7E6-B8ECACE9C807}" type="slidenum">
              <a:rPr lang="en-US" smtClean="0"/>
              <a:t>‹#›</a:t>
            </a:fld>
            <a:endParaRPr lang="en-US"/>
          </a:p>
        </p:txBody>
      </p:sp>
    </p:spTree>
    <p:extLst>
      <p:ext uri="{BB962C8B-B14F-4D97-AF65-F5344CB8AC3E}">
        <p14:creationId xmlns:p14="http://schemas.microsoft.com/office/powerpoint/2010/main" val="3837759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0DA410-3BAF-4165-B8ED-EA2E11CF400D}" type="datetimeFigureOut">
              <a:rPr lang="en-US" smtClean="0"/>
              <a:t>4/10/2024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F0F76D-E4B6-40EF-A7E6-B8ECACE9C807}" type="slidenum">
              <a:rPr lang="en-US" smtClean="0"/>
              <a:t>‹#›</a:t>
            </a:fld>
            <a:endParaRPr lang="en-US"/>
          </a:p>
        </p:txBody>
      </p:sp>
    </p:spTree>
    <p:extLst>
      <p:ext uri="{BB962C8B-B14F-4D97-AF65-F5344CB8AC3E}">
        <p14:creationId xmlns:p14="http://schemas.microsoft.com/office/powerpoint/2010/main" val="318858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caany.org/wp-content/uploads/2019/04/Schuyler-Center-Last-Look-at-SFY-2019-20-Budget.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8EB">
            <a:alpha val="80000"/>
          </a:srgbClr>
        </a:solidFill>
        <a:effectLst/>
      </p:bgPr>
    </p:bg>
    <p:spTree>
      <p:nvGrpSpPr>
        <p:cNvPr id="1" name=""/>
        <p:cNvGrpSpPr/>
        <p:nvPr/>
      </p:nvGrpSpPr>
      <p:grpSpPr>
        <a:xfrm>
          <a:off x="0" y="0"/>
          <a:ext cx="0" cy="0"/>
          <a:chOff x="0" y="0"/>
          <a:chExt cx="0" cy="0"/>
        </a:xfrm>
      </p:grpSpPr>
      <p:pic>
        <p:nvPicPr>
          <p:cNvPr id="3" name="Picture 2" descr="A blue and red text on a black background&#10;&#10;Description automatically generated">
            <a:extLst>
              <a:ext uri="{FF2B5EF4-FFF2-40B4-BE49-F238E27FC236}">
                <a16:creationId xmlns:a16="http://schemas.microsoft.com/office/drawing/2014/main" id="{D54B05A9-91C6-2DCC-300D-EF1B92AD273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04414" y="4665143"/>
            <a:ext cx="5983171" cy="1084562"/>
          </a:xfrm>
          <a:prstGeom prst="rect">
            <a:avLst/>
          </a:prstGeom>
        </p:spPr>
      </p:pic>
      <p:sp>
        <p:nvSpPr>
          <p:cNvPr id="4" name="Title 1">
            <a:extLst>
              <a:ext uri="{FF2B5EF4-FFF2-40B4-BE49-F238E27FC236}">
                <a16:creationId xmlns:a16="http://schemas.microsoft.com/office/drawing/2014/main" id="{95A3C43C-298C-C220-91B3-156A7836F214}"/>
              </a:ext>
            </a:extLst>
          </p:cNvPr>
          <p:cNvSpPr txBox="1">
            <a:spLocks/>
          </p:cNvSpPr>
          <p:nvPr/>
        </p:nvSpPr>
        <p:spPr>
          <a:xfrm>
            <a:off x="1294925" y="551874"/>
            <a:ext cx="9652940" cy="1898373"/>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a:solidFill>
                  <a:srgbClr val="2195CB"/>
                </a:solidFill>
                <a:latin typeface="Arial"/>
                <a:cs typeface="Arial"/>
              </a:rPr>
              <a:t>Child Care in the NYS Budget:</a:t>
            </a:r>
            <a:r>
              <a:rPr lang="en-US">
                <a:solidFill>
                  <a:srgbClr val="2195CB"/>
                </a:solidFill>
                <a:latin typeface="Arial"/>
                <a:cs typeface="Arial"/>
              </a:rPr>
              <a:t> </a:t>
            </a:r>
          </a:p>
          <a:p>
            <a:pPr algn="ctr"/>
            <a:r>
              <a:rPr lang="en-US">
                <a:solidFill>
                  <a:srgbClr val="FF0000"/>
                </a:solidFill>
                <a:latin typeface="Calibri"/>
                <a:ea typeface="Calibri"/>
                <a:cs typeface="Arial"/>
              </a:rPr>
              <a:t>Where Things Stand As We Enter </a:t>
            </a:r>
          </a:p>
          <a:p>
            <a:pPr algn="ctr"/>
            <a:r>
              <a:rPr lang="en-US">
                <a:solidFill>
                  <a:srgbClr val="FF0000"/>
                </a:solidFill>
                <a:latin typeface="Calibri"/>
                <a:ea typeface="Calibri"/>
                <a:cs typeface="Arial"/>
              </a:rPr>
              <a:t>The Final Stretch of Negotiations</a:t>
            </a:r>
            <a:endParaRPr lang="en-US">
              <a:latin typeface="Calibri"/>
              <a:ea typeface="Calibri"/>
              <a:cs typeface="Calibri"/>
            </a:endParaRPr>
          </a:p>
          <a:p>
            <a:pPr algn="ctr">
              <a:spcBef>
                <a:spcPts val="1200"/>
              </a:spcBef>
            </a:pPr>
            <a:endParaRPr lang="en-US" sz="3600">
              <a:solidFill>
                <a:srgbClr val="2195CB"/>
              </a:solidFill>
              <a:latin typeface="Arial"/>
              <a:cs typeface="Arial"/>
            </a:endParaRPr>
          </a:p>
          <a:p>
            <a:pPr algn="ctr">
              <a:spcBef>
                <a:spcPts val="1200"/>
              </a:spcBef>
            </a:pPr>
            <a:r>
              <a:rPr lang="en-US" sz="3600">
                <a:solidFill>
                  <a:srgbClr val="2195CB"/>
                </a:solidFill>
                <a:latin typeface="Arial"/>
                <a:cs typeface="Arial"/>
              </a:rPr>
              <a:t>March 20, 2024</a:t>
            </a:r>
            <a:endParaRPr lang="en-US" sz="3600">
              <a:solidFill>
                <a:srgbClr val="235E88"/>
              </a:solidFill>
              <a:ea typeface="Calibri Light"/>
              <a:cs typeface="Calibri Light"/>
            </a:endParaRPr>
          </a:p>
        </p:txBody>
      </p:sp>
    </p:spTree>
    <p:extLst>
      <p:ext uri="{BB962C8B-B14F-4D97-AF65-F5344CB8AC3E}">
        <p14:creationId xmlns:p14="http://schemas.microsoft.com/office/powerpoint/2010/main" val="3541872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A6C10C-FA13-2D1F-A1F4-E2762C0BCF02}"/>
              </a:ext>
            </a:extLst>
          </p:cNvPr>
          <p:cNvSpPr>
            <a:spLocks noGrp="1"/>
          </p:cNvSpPr>
          <p:nvPr>
            <p:ph sz="quarter" idx="1"/>
          </p:nvPr>
        </p:nvSpPr>
        <p:spPr>
          <a:xfrm>
            <a:off x="530088" y="1815548"/>
            <a:ext cx="11182040" cy="4798750"/>
          </a:xfrm>
        </p:spPr>
        <p:txBody>
          <a:bodyPr/>
          <a:lstStyle/>
          <a:p>
            <a:r>
              <a:rPr lang="en-US" sz="2400" b="1">
                <a:effectLst/>
                <a:latin typeface="+mn-lt"/>
                <a:ea typeface="Century Schoolbook" panose="02040604050505020304" pitchFamily="18" charset="0"/>
                <a:cs typeface="Calibri" panose="020F0502020204030204" pitchFamily="34" charset="0"/>
              </a:rPr>
              <a:t>Decoupling</a:t>
            </a:r>
            <a:r>
              <a:rPr lang="en-US" sz="2400">
                <a:effectLst/>
                <a:latin typeface="+mn-lt"/>
                <a:ea typeface="Century Schoolbook" panose="02040604050505020304" pitchFamily="18" charset="0"/>
                <a:cs typeface="Calibri" panose="020F0502020204030204" pitchFamily="34" charset="0"/>
              </a:rPr>
              <a:t>. End NY’s practice of tying child care access to parents’ exact hours of work.</a:t>
            </a:r>
          </a:p>
          <a:p>
            <a:pPr lvl="1"/>
            <a:r>
              <a:rPr lang="en-US" sz="2400">
                <a:latin typeface="+mn-lt"/>
                <a:ea typeface="Century Schoolbook" panose="02040604050505020304" pitchFamily="18" charset="0"/>
              </a:rPr>
              <a:t>Adopt Senate and Assembly’s proposal</a:t>
            </a:r>
          </a:p>
          <a:p>
            <a:pPr marL="457200" lvl="1" indent="0">
              <a:buNone/>
            </a:pPr>
            <a:endParaRPr lang="en-US" sz="2400">
              <a:effectLst/>
              <a:latin typeface="+mn-lt"/>
              <a:ea typeface="Century Schoolbook" panose="02040604050505020304" pitchFamily="18" charset="0"/>
              <a:cs typeface="Calibri" panose="020F0502020204030204" pitchFamily="34" charset="0"/>
            </a:endParaRPr>
          </a:p>
          <a:p>
            <a:r>
              <a:rPr lang="en-US" sz="2400" b="1" i="0" u="none" strike="noStrike" baseline="0">
                <a:latin typeface="+mn-lt"/>
              </a:rPr>
              <a:t>Preserve and expand the new Facilitated Enrollment Scholarship Programs which provide assistance to families ineligible for other types of child care assistance including children excluded due solely to their immigration status. </a:t>
            </a:r>
          </a:p>
          <a:p>
            <a:pPr lvl="1"/>
            <a:r>
              <a:rPr lang="en-US" sz="2400" b="0" i="0" u="none" strike="noStrike" baseline="0">
                <a:latin typeface="+mn-lt"/>
              </a:rPr>
              <a:t>Adopt the Senate proposal to invest $10 million, an expansion of $5.5 million</a:t>
            </a:r>
          </a:p>
          <a:p>
            <a:pPr marL="457200" lvl="1" indent="0">
              <a:buNone/>
            </a:pPr>
            <a:endParaRPr lang="en-US" sz="2400" b="0" i="0" u="none" strike="noStrike" baseline="0">
              <a:latin typeface="+mn-lt"/>
            </a:endParaRPr>
          </a:p>
          <a:p>
            <a:pPr algn="l"/>
            <a:r>
              <a:rPr lang="en-US" sz="2400">
                <a:effectLst/>
                <a:latin typeface="+mn-lt"/>
                <a:ea typeface="Century Schoolbook" panose="02040604050505020304" pitchFamily="18" charset="0"/>
                <a:cs typeface="Times New Roman" panose="02020603050405020304" pitchFamily="18" charset="0"/>
              </a:rPr>
              <a:t>Commit NYS to use a </a:t>
            </a:r>
            <a:r>
              <a:rPr lang="en-US" sz="2400" b="1">
                <a:effectLst/>
                <a:latin typeface="+mn-lt"/>
                <a:ea typeface="Century Schoolbook" panose="02040604050505020304" pitchFamily="18" charset="0"/>
                <a:cs typeface="Times New Roman" panose="02020603050405020304" pitchFamily="18" charset="0"/>
              </a:rPr>
              <a:t>cost estimation model </a:t>
            </a:r>
            <a:r>
              <a:rPr lang="en-US" sz="2400">
                <a:effectLst/>
                <a:latin typeface="+mn-lt"/>
                <a:ea typeface="Century Schoolbook" panose="02040604050505020304" pitchFamily="18" charset="0"/>
                <a:cs typeface="Times New Roman" panose="02020603050405020304" pitchFamily="18" charset="0"/>
              </a:rPr>
              <a:t>to determine state child care reimbursement rates by 2025</a:t>
            </a:r>
            <a:r>
              <a:rPr lang="en-US" sz="2400">
                <a:effectLst/>
                <a:latin typeface="+mn-lt"/>
                <a:ea typeface="Century Schoolbook" panose="02040604050505020304" pitchFamily="18" charset="0"/>
                <a:cs typeface="Arial" panose="020B0604020202020204" pitchFamily="34" charset="0"/>
              </a:rPr>
              <a:t> </a:t>
            </a:r>
            <a:r>
              <a:rPr lang="en-US" sz="2400" b="1">
                <a:effectLst/>
                <a:latin typeface="+mn-lt"/>
                <a:ea typeface="Century Schoolbook" panose="02040604050505020304" pitchFamily="18" charset="0"/>
                <a:cs typeface="Arial" panose="020B0604020202020204" pitchFamily="34" charset="0"/>
              </a:rPr>
              <a:t>($250,000)</a:t>
            </a:r>
            <a:r>
              <a:rPr lang="en-US" sz="2400">
                <a:effectLst/>
                <a:latin typeface="+mn-lt"/>
                <a:ea typeface="Century Schoolbook" panose="02040604050505020304" pitchFamily="18" charset="0"/>
                <a:cs typeface="Arial" panose="020B0604020202020204" pitchFamily="34" charset="0"/>
              </a:rPr>
              <a:t>.</a:t>
            </a:r>
            <a:r>
              <a:rPr lang="en-US" sz="2400">
                <a:effectLst/>
                <a:latin typeface="+mn-lt"/>
                <a:ea typeface="Century Schoolbook" panose="02040604050505020304" pitchFamily="18" charset="0"/>
                <a:cs typeface="Times New Roman" panose="02020603050405020304" pitchFamily="18" charset="0"/>
              </a:rPr>
              <a:t> </a:t>
            </a:r>
          </a:p>
          <a:p>
            <a:pPr lvl="1"/>
            <a:r>
              <a:rPr lang="en-US" sz="2400">
                <a:latin typeface="+mn-lt"/>
                <a:ea typeface="Century Schoolbook" panose="02040604050505020304" pitchFamily="18" charset="0"/>
                <a:cs typeface="Times New Roman" panose="02020603050405020304" pitchFamily="18" charset="0"/>
              </a:rPr>
              <a:t>Adopt the Assembly proposal</a:t>
            </a:r>
            <a:endParaRPr lang="en-US" sz="2400">
              <a:effectLst/>
              <a:latin typeface="+mn-lt"/>
              <a:ea typeface="Century Schoolbook" panose="020406040505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037DCA2A-0E8E-7F47-8C37-0A5019699541}"/>
              </a:ext>
            </a:extLst>
          </p:cNvPr>
          <p:cNvSpPr>
            <a:spLocks noGrp="1"/>
          </p:cNvSpPr>
          <p:nvPr>
            <p:ph type="title"/>
          </p:nvPr>
        </p:nvSpPr>
        <p:spPr/>
        <p:txBody>
          <a:bodyPr/>
          <a:lstStyle/>
          <a:p>
            <a:r>
              <a:rPr lang="en-US" sz="3200"/>
              <a:t>Knock down barriers that keep many families that need child care most from accessing assistance</a:t>
            </a:r>
          </a:p>
        </p:txBody>
      </p:sp>
    </p:spTree>
    <p:extLst>
      <p:ext uri="{BB962C8B-B14F-4D97-AF65-F5344CB8AC3E}">
        <p14:creationId xmlns:p14="http://schemas.microsoft.com/office/powerpoint/2010/main" val="1458068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A226BB-FFB3-31F2-A0BB-920C183A6FA0}"/>
              </a:ext>
            </a:extLst>
          </p:cNvPr>
          <p:cNvSpPr>
            <a:spLocks noGrp="1"/>
          </p:cNvSpPr>
          <p:nvPr>
            <p:ph sz="quarter" idx="1"/>
          </p:nvPr>
        </p:nvSpPr>
        <p:spPr>
          <a:xfrm>
            <a:off x="590550" y="1815722"/>
            <a:ext cx="11062734" cy="4662815"/>
          </a:xfrm>
        </p:spPr>
        <p:txBody>
          <a:bodyPr vert="horz" lIns="0" tIns="0" rIns="0" bIns="0" rtlCol="0" anchor="t">
            <a:spAutoFit/>
          </a:bodyPr>
          <a:lstStyle/>
          <a:p>
            <a:r>
              <a:rPr lang="en-US">
                <a:latin typeface="Calibri"/>
                <a:ea typeface="Calibri"/>
                <a:cs typeface="Calibri"/>
              </a:rPr>
              <a:t>Hello, my name is ___________, and I'm a New Yorker who believes that New York State must step up and address the child care crisis by creating a permanent compensation fund of $1.2 billion in this year's budget to raise the wages of child care providers. The key to a thriving economy or family stability is paying the child care workforce.</a:t>
            </a:r>
          </a:p>
          <a:p>
            <a:r>
              <a:rPr lang="en-US">
                <a:latin typeface="Calibri"/>
                <a:ea typeface="Calibri"/>
                <a:cs typeface="Calibri"/>
              </a:rPr>
              <a:t>Governor Hochul: (518) 474-8390</a:t>
            </a:r>
          </a:p>
          <a:p>
            <a:r>
              <a:rPr lang="en-US">
                <a:latin typeface="Calibri"/>
                <a:ea typeface="Calibri"/>
                <a:cs typeface="Calibri"/>
              </a:rPr>
              <a:t>Majority Leader Stewart-Cousins: (518) 455-2715</a:t>
            </a:r>
          </a:p>
          <a:p>
            <a:r>
              <a:rPr lang="en-US">
                <a:latin typeface="Calibri"/>
                <a:ea typeface="Calibri"/>
                <a:cs typeface="Calibri"/>
              </a:rPr>
              <a:t>Speaker Heastie: (518)455-3791</a:t>
            </a:r>
            <a:endParaRPr lang="en-US"/>
          </a:p>
        </p:txBody>
      </p:sp>
      <p:sp>
        <p:nvSpPr>
          <p:cNvPr id="3" name="Title 2">
            <a:extLst>
              <a:ext uri="{FF2B5EF4-FFF2-40B4-BE49-F238E27FC236}">
                <a16:creationId xmlns:a16="http://schemas.microsoft.com/office/drawing/2014/main" id="{FF31E919-9CCC-E668-EA04-F6328FE61BBD}"/>
              </a:ext>
            </a:extLst>
          </p:cNvPr>
          <p:cNvSpPr>
            <a:spLocks noGrp="1"/>
          </p:cNvSpPr>
          <p:nvPr>
            <p:ph type="title"/>
          </p:nvPr>
        </p:nvSpPr>
        <p:spPr/>
        <p:txBody>
          <a:bodyPr/>
          <a:lstStyle/>
          <a:p>
            <a:r>
              <a:rPr lang="en-US">
                <a:latin typeface="Arial"/>
                <a:cs typeface="Arial"/>
              </a:rPr>
              <a:t>Call To Action! </a:t>
            </a:r>
            <a:endParaRPr lang="en-US"/>
          </a:p>
        </p:txBody>
      </p:sp>
    </p:spTree>
    <p:extLst>
      <p:ext uri="{BB962C8B-B14F-4D97-AF65-F5344CB8AC3E}">
        <p14:creationId xmlns:p14="http://schemas.microsoft.com/office/powerpoint/2010/main" val="1327432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DB6238-8793-AB5D-FAAF-75F675AD88AE}"/>
              </a:ext>
            </a:extLst>
          </p:cNvPr>
          <p:cNvSpPr>
            <a:spLocks noGrp="1"/>
          </p:cNvSpPr>
          <p:nvPr>
            <p:ph sz="quarter" idx="1"/>
          </p:nvPr>
        </p:nvSpPr>
        <p:spPr>
          <a:xfrm>
            <a:off x="590550" y="1815722"/>
            <a:ext cx="11062734" cy="3385542"/>
          </a:xfrm>
        </p:spPr>
        <p:txBody>
          <a:bodyPr/>
          <a:lstStyle/>
          <a:p>
            <a:pPr marL="0" indent="0">
              <a:buNone/>
            </a:pPr>
            <a:r>
              <a:rPr lang="en-US" sz="4400" b="0" i="0" u="none" strike="noStrike">
                <a:solidFill>
                  <a:srgbClr val="222222"/>
                </a:solidFill>
                <a:effectLst/>
                <a:latin typeface="Inter"/>
              </a:rPr>
              <a:t>We are fighting for a </a:t>
            </a:r>
            <a:r>
              <a:rPr lang="en-US" sz="4400" b="1" i="0" u="none" strike="noStrike">
                <a:solidFill>
                  <a:srgbClr val="222222"/>
                </a:solidFill>
                <a:effectLst/>
                <a:latin typeface="Inter"/>
              </a:rPr>
              <a:t>high-quality, free, equitable, and universal child care system </a:t>
            </a:r>
            <a:r>
              <a:rPr lang="en-US" sz="4400" b="0" i="0" u="none" strike="noStrike">
                <a:solidFill>
                  <a:srgbClr val="222222"/>
                </a:solidFill>
                <a:effectLst/>
                <a:latin typeface="Inter"/>
              </a:rPr>
              <a:t>that meets the needs of all children and families and pays child care programs the true cost of care, with a thriving wage and benefits.</a:t>
            </a:r>
            <a:endParaRPr lang="en-US" sz="4400"/>
          </a:p>
        </p:txBody>
      </p:sp>
      <p:sp>
        <p:nvSpPr>
          <p:cNvPr id="3" name="Title 2">
            <a:extLst>
              <a:ext uri="{FF2B5EF4-FFF2-40B4-BE49-F238E27FC236}">
                <a16:creationId xmlns:a16="http://schemas.microsoft.com/office/drawing/2014/main" id="{B0D5E3D9-0CFE-FCBC-6056-786058AEE177}"/>
              </a:ext>
            </a:extLst>
          </p:cNvPr>
          <p:cNvSpPr>
            <a:spLocks noGrp="1"/>
          </p:cNvSpPr>
          <p:nvPr>
            <p:ph type="title"/>
          </p:nvPr>
        </p:nvSpPr>
        <p:spPr/>
        <p:txBody>
          <a:bodyPr/>
          <a:lstStyle/>
          <a:p>
            <a:pPr algn="ctr"/>
            <a:r>
              <a:rPr lang="en-US" sz="5400"/>
              <a:t>What We Want!</a:t>
            </a:r>
          </a:p>
        </p:txBody>
      </p:sp>
    </p:spTree>
    <p:extLst>
      <p:ext uri="{BB962C8B-B14F-4D97-AF65-F5344CB8AC3E}">
        <p14:creationId xmlns:p14="http://schemas.microsoft.com/office/powerpoint/2010/main" val="3935583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D768ED-3368-C819-2740-156D079C1163}"/>
              </a:ext>
            </a:extLst>
          </p:cNvPr>
          <p:cNvSpPr>
            <a:spLocks noGrp="1"/>
          </p:cNvSpPr>
          <p:nvPr>
            <p:ph type="title"/>
          </p:nvPr>
        </p:nvSpPr>
        <p:spPr>
          <a:xfrm>
            <a:off x="1023258" y="132522"/>
            <a:ext cx="10006946" cy="994157"/>
          </a:xfrm>
        </p:spPr>
        <p:txBody>
          <a:bodyPr/>
          <a:lstStyle/>
          <a:p>
            <a:r>
              <a:rPr lang="en-US"/>
              <a:t>NYS Budget Season: Final Sprint!</a:t>
            </a:r>
          </a:p>
        </p:txBody>
      </p:sp>
      <p:pic>
        <p:nvPicPr>
          <p:cNvPr id="2050" name="Picture 2">
            <a:extLst>
              <a:ext uri="{FF2B5EF4-FFF2-40B4-BE49-F238E27FC236}">
                <a16:creationId xmlns:a16="http://schemas.microsoft.com/office/drawing/2014/main" id="{6059CF03-F9AF-B067-C5B5-BED1A38549E0}"/>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345635" y="1474648"/>
            <a:ext cx="9837508" cy="5383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9635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15417D8-BD94-A20D-5875-740D22B1B62D}"/>
              </a:ext>
            </a:extLst>
          </p:cNvPr>
          <p:cNvSpPr>
            <a:spLocks noGrp="1"/>
          </p:cNvSpPr>
          <p:nvPr>
            <p:ph type="title"/>
          </p:nvPr>
        </p:nvSpPr>
        <p:spPr/>
        <p:txBody>
          <a:bodyPr/>
          <a:lstStyle/>
          <a:p>
            <a:r>
              <a:rPr lang="en-US" sz="3200"/>
              <a:t>New York has made historic expansions to child care assistance since 2022</a:t>
            </a:r>
          </a:p>
        </p:txBody>
      </p:sp>
      <p:pic>
        <p:nvPicPr>
          <p:cNvPr id="4" name="Content Placeholder 3">
            <a:extLst>
              <a:ext uri="{FF2B5EF4-FFF2-40B4-BE49-F238E27FC236}">
                <a16:creationId xmlns:a16="http://schemas.microsoft.com/office/drawing/2014/main" id="{CB9343D0-F2D0-FC98-BA0E-8338044F9880}"/>
              </a:ext>
            </a:extLst>
          </p:cNvPr>
          <p:cNvPicPr>
            <a:picLocks noGrp="1" noChangeAspect="1"/>
          </p:cNvPicPr>
          <p:nvPr>
            <p:ph sz="quarter" idx="1"/>
          </p:nvPr>
        </p:nvPicPr>
        <p:blipFill>
          <a:blip r:embed="rId3"/>
          <a:stretch>
            <a:fillRect/>
          </a:stretch>
        </p:blipFill>
        <p:spPr>
          <a:xfrm>
            <a:off x="333806" y="1815549"/>
            <a:ext cx="11524387" cy="4014686"/>
          </a:xfrm>
          <a:prstGeom prst="rect">
            <a:avLst/>
          </a:prstGeom>
        </p:spPr>
      </p:pic>
    </p:spTree>
    <p:extLst>
      <p:ext uri="{BB962C8B-B14F-4D97-AF65-F5344CB8AC3E}">
        <p14:creationId xmlns:p14="http://schemas.microsoft.com/office/powerpoint/2010/main" val="3688494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15417D8-BD94-A20D-5875-740D22B1B62D}"/>
              </a:ext>
            </a:extLst>
          </p:cNvPr>
          <p:cNvSpPr>
            <a:spLocks noGrp="1"/>
          </p:cNvSpPr>
          <p:nvPr>
            <p:ph type="title"/>
          </p:nvPr>
        </p:nvSpPr>
        <p:spPr/>
        <p:txBody>
          <a:bodyPr/>
          <a:lstStyle/>
          <a:p>
            <a:r>
              <a:rPr lang="en-US" sz="4400"/>
              <a:t>Our advocacy is working!  </a:t>
            </a:r>
          </a:p>
        </p:txBody>
      </p:sp>
      <p:sp>
        <p:nvSpPr>
          <p:cNvPr id="5" name="Content Placeholder 4">
            <a:extLst>
              <a:ext uri="{FF2B5EF4-FFF2-40B4-BE49-F238E27FC236}">
                <a16:creationId xmlns:a16="http://schemas.microsoft.com/office/drawing/2014/main" id="{25D99CDF-A7AB-7BD2-BCC7-545093EF7FAB}"/>
              </a:ext>
            </a:extLst>
          </p:cNvPr>
          <p:cNvSpPr>
            <a:spLocks noGrp="1"/>
          </p:cNvSpPr>
          <p:nvPr>
            <p:ph sz="quarter" idx="1"/>
          </p:nvPr>
        </p:nvSpPr>
        <p:spPr>
          <a:xfrm>
            <a:off x="327804" y="1815722"/>
            <a:ext cx="11317856" cy="4401205"/>
          </a:xfrm>
        </p:spPr>
        <p:txBody>
          <a:bodyPr/>
          <a:lstStyle/>
          <a:p>
            <a:pPr marL="0" indent="0">
              <a:buNone/>
            </a:pPr>
            <a:r>
              <a:rPr lang="en-US"/>
              <a:t>New York’s total investment in child care assistance has nearly doubled in the last five years; the state’s investment has quadrupled</a:t>
            </a:r>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p:txBody>
      </p:sp>
      <p:graphicFrame>
        <p:nvGraphicFramePr>
          <p:cNvPr id="15" name="Table 14">
            <a:extLst>
              <a:ext uri="{FF2B5EF4-FFF2-40B4-BE49-F238E27FC236}">
                <a16:creationId xmlns:a16="http://schemas.microsoft.com/office/drawing/2014/main" id="{B76F4B0D-66A0-F8C0-F553-0EC0C829E499}"/>
              </a:ext>
            </a:extLst>
          </p:cNvPr>
          <p:cNvGraphicFramePr>
            <a:graphicFrameLocks noGrp="1"/>
          </p:cNvGraphicFramePr>
          <p:nvPr>
            <p:extLst>
              <p:ext uri="{D42A27DB-BD31-4B8C-83A1-F6EECF244321}">
                <p14:modId xmlns:p14="http://schemas.microsoft.com/office/powerpoint/2010/main" val="156145979"/>
              </p:ext>
            </p:extLst>
          </p:nvPr>
        </p:nvGraphicFramePr>
        <p:xfrm>
          <a:off x="844390" y="2997300"/>
          <a:ext cx="10996303" cy="3219627"/>
        </p:xfrm>
        <a:graphic>
          <a:graphicData uri="http://schemas.openxmlformats.org/drawingml/2006/table">
            <a:tbl>
              <a:tblPr firstRow="1" firstCol="1" bandRow="1">
                <a:tableStyleId>{5C22544A-7EE6-4342-B048-85BDC9FD1C3A}</a:tableStyleId>
              </a:tblPr>
              <a:tblGrid>
                <a:gridCol w="5497269">
                  <a:extLst>
                    <a:ext uri="{9D8B030D-6E8A-4147-A177-3AD203B41FA5}">
                      <a16:colId xmlns:a16="http://schemas.microsoft.com/office/drawing/2014/main" val="3355392871"/>
                    </a:ext>
                  </a:extLst>
                </a:gridCol>
                <a:gridCol w="5499034">
                  <a:extLst>
                    <a:ext uri="{9D8B030D-6E8A-4147-A177-3AD203B41FA5}">
                      <a16:colId xmlns:a16="http://schemas.microsoft.com/office/drawing/2014/main" val="2404245532"/>
                    </a:ext>
                  </a:extLst>
                </a:gridCol>
              </a:tblGrid>
              <a:tr h="1242635">
                <a:tc>
                  <a:txBody>
                    <a:bodyPr/>
                    <a:lstStyle/>
                    <a:p>
                      <a:pPr marL="0" marR="0" algn="ctr">
                        <a:lnSpc>
                          <a:spcPct val="107000"/>
                        </a:lnSpc>
                        <a:spcBef>
                          <a:spcPts val="0"/>
                        </a:spcBef>
                        <a:spcAft>
                          <a:spcPts val="0"/>
                        </a:spcAft>
                      </a:pPr>
                      <a:r>
                        <a:rPr lang="en-US" sz="2800" kern="100">
                          <a:effectLst/>
                        </a:rPr>
                        <a:t>FY 2020 Enacted Budget</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800" kern="100">
                          <a:effectLst/>
                        </a:rPr>
                        <a:t>FY 2025 Executive Proposal</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43831523"/>
                  </a:ext>
                </a:extLst>
              </a:tr>
              <a:tr h="988496">
                <a:tc>
                  <a:txBody>
                    <a:bodyPr/>
                    <a:lstStyle/>
                    <a:p>
                      <a:pPr marL="0" marR="0">
                        <a:lnSpc>
                          <a:spcPct val="107000"/>
                        </a:lnSpc>
                        <a:spcBef>
                          <a:spcPts val="0"/>
                        </a:spcBef>
                        <a:spcAft>
                          <a:spcPts val="0"/>
                        </a:spcAft>
                      </a:pPr>
                      <a:r>
                        <a:rPr lang="en-US" sz="2400" kern="100">
                          <a:solidFill>
                            <a:schemeClr val="tx1"/>
                          </a:solidFill>
                          <a:effectLst/>
                        </a:rPr>
                        <a:t>$</a:t>
                      </a:r>
                      <a:r>
                        <a:rPr lang="en-US" sz="2400" u="sng" kern="100">
                          <a:solidFill>
                            <a:schemeClr val="tx1"/>
                          </a:solidFill>
                          <a:effectLst/>
                          <a:hlinkClick r:id="rId3">
                            <a:extLst>
                              <a:ext uri="{A12FA001-AC4F-418D-AE19-62706E023703}">
                                <ahyp:hlinkClr xmlns:ahyp="http://schemas.microsoft.com/office/drawing/2018/hyperlinkcolor" val="tx"/>
                              </a:ext>
                            </a:extLst>
                          </a:hlinkClick>
                        </a:rPr>
                        <a:t>832 million</a:t>
                      </a:r>
                      <a:r>
                        <a:rPr lang="en-US" sz="2400" kern="100">
                          <a:solidFill>
                            <a:schemeClr val="tx1"/>
                          </a:solidFill>
                          <a:effectLst/>
                        </a:rPr>
                        <a:t> (total subsidies)</a:t>
                      </a:r>
                      <a:endParaRPr lang="en-US" sz="24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1" kern="100">
                          <a:solidFill>
                            <a:schemeClr val="tx1"/>
                          </a:solidFill>
                          <a:effectLst/>
                        </a:rPr>
                        <a:t>$1.78 billion (total subsidies)</a:t>
                      </a:r>
                      <a:endParaRPr lang="en-US" sz="2400" b="1"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9378549"/>
                  </a:ext>
                </a:extLst>
              </a:tr>
              <a:tr h="988496">
                <a:tc>
                  <a:txBody>
                    <a:bodyPr/>
                    <a:lstStyle/>
                    <a:p>
                      <a:pPr marL="0" marR="0">
                        <a:lnSpc>
                          <a:spcPct val="107000"/>
                        </a:lnSpc>
                        <a:spcBef>
                          <a:spcPts val="0"/>
                        </a:spcBef>
                        <a:spcAft>
                          <a:spcPts val="0"/>
                        </a:spcAft>
                      </a:pPr>
                      <a:r>
                        <a:rPr lang="en-US" sz="2400" kern="100">
                          <a:solidFill>
                            <a:schemeClr val="tx1"/>
                          </a:solidFill>
                          <a:effectLst/>
                        </a:rPr>
                        <a:t>$182.8 million (state funds)</a:t>
                      </a:r>
                      <a:endParaRPr lang="en-US" sz="24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1" kern="100">
                          <a:solidFill>
                            <a:schemeClr val="tx1"/>
                          </a:solidFill>
                          <a:effectLst/>
                        </a:rPr>
                        <a:t>$863 million (state funds)</a:t>
                      </a:r>
                      <a:endParaRPr lang="en-US" sz="2400" b="1"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63116259"/>
                  </a:ext>
                </a:extLst>
              </a:tr>
            </a:tbl>
          </a:graphicData>
        </a:graphic>
      </p:graphicFrame>
    </p:spTree>
    <p:extLst>
      <p:ext uri="{BB962C8B-B14F-4D97-AF65-F5344CB8AC3E}">
        <p14:creationId xmlns:p14="http://schemas.microsoft.com/office/powerpoint/2010/main" val="1678660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C8BAC0-CDDB-03AD-EAE8-6534A0451E05}"/>
              </a:ext>
            </a:extLst>
          </p:cNvPr>
          <p:cNvSpPr>
            <a:spLocks noGrp="1"/>
          </p:cNvSpPr>
          <p:nvPr>
            <p:ph type="title"/>
          </p:nvPr>
        </p:nvSpPr>
        <p:spPr>
          <a:xfrm>
            <a:off x="1060174" y="265043"/>
            <a:ext cx="9939968" cy="861636"/>
          </a:xfrm>
        </p:spPr>
        <p:txBody>
          <a:bodyPr/>
          <a:lstStyle/>
          <a:p>
            <a:r>
              <a:rPr lang="en-US"/>
              <a:t>But more to be done.  First priority: workforce!</a:t>
            </a:r>
          </a:p>
        </p:txBody>
      </p:sp>
      <p:pic>
        <p:nvPicPr>
          <p:cNvPr id="4" name="Content Placeholder 3">
            <a:extLst>
              <a:ext uri="{FF2B5EF4-FFF2-40B4-BE49-F238E27FC236}">
                <a16:creationId xmlns:a16="http://schemas.microsoft.com/office/drawing/2014/main" id="{E8C8270C-1BE1-FF70-2A2C-7AF4D7DA6C40}"/>
              </a:ext>
            </a:extLst>
          </p:cNvPr>
          <p:cNvPicPr>
            <a:picLocks noGrp="1" noChangeAspect="1"/>
          </p:cNvPicPr>
          <p:nvPr>
            <p:ph sz="quarter" idx="1"/>
          </p:nvPr>
        </p:nvPicPr>
        <p:blipFill>
          <a:blip r:embed="rId3"/>
          <a:stretch>
            <a:fillRect/>
          </a:stretch>
        </p:blipFill>
        <p:spPr>
          <a:xfrm>
            <a:off x="378997" y="2355998"/>
            <a:ext cx="5632703" cy="3386072"/>
          </a:xfrm>
          <a:prstGeom prst="rect">
            <a:avLst/>
          </a:prstGeom>
        </p:spPr>
      </p:pic>
      <p:pic>
        <p:nvPicPr>
          <p:cNvPr id="5" name="Picture 4">
            <a:extLst>
              <a:ext uri="{FF2B5EF4-FFF2-40B4-BE49-F238E27FC236}">
                <a16:creationId xmlns:a16="http://schemas.microsoft.com/office/drawing/2014/main" id="{9E30F46C-1C68-B77D-06E1-82E1768F1B43}"/>
              </a:ext>
            </a:extLst>
          </p:cNvPr>
          <p:cNvPicPr>
            <a:picLocks noChangeAspect="1"/>
          </p:cNvPicPr>
          <p:nvPr/>
        </p:nvPicPr>
        <p:blipFill>
          <a:blip r:embed="rId4"/>
          <a:stretch>
            <a:fillRect/>
          </a:stretch>
        </p:blipFill>
        <p:spPr>
          <a:xfrm>
            <a:off x="6142776" y="2678620"/>
            <a:ext cx="5901261" cy="2740829"/>
          </a:xfrm>
          <a:prstGeom prst="rect">
            <a:avLst/>
          </a:prstGeom>
        </p:spPr>
      </p:pic>
    </p:spTree>
    <p:extLst>
      <p:ext uri="{BB962C8B-B14F-4D97-AF65-F5344CB8AC3E}">
        <p14:creationId xmlns:p14="http://schemas.microsoft.com/office/powerpoint/2010/main" val="3204448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DB6238-8793-AB5D-FAAF-75F675AD88AE}"/>
              </a:ext>
            </a:extLst>
          </p:cNvPr>
          <p:cNvSpPr>
            <a:spLocks noGrp="1"/>
          </p:cNvSpPr>
          <p:nvPr>
            <p:ph sz="quarter" idx="1"/>
          </p:nvPr>
        </p:nvSpPr>
        <p:spPr>
          <a:xfrm>
            <a:off x="564633" y="1541402"/>
            <a:ext cx="11057391" cy="5155257"/>
          </a:xfrm>
        </p:spPr>
        <p:txBody>
          <a:bodyPr vert="horz" lIns="0" tIns="0" rIns="0" bIns="0" rtlCol="0" anchor="t">
            <a:spAutoFit/>
          </a:bodyPr>
          <a:lstStyle/>
          <a:p>
            <a:r>
              <a:rPr lang="en-US" b="1" kern="100">
                <a:latin typeface="Calibri"/>
                <a:cs typeface="Times New Roman"/>
              </a:rPr>
              <a:t>This year’s Executive Budget contains </a:t>
            </a:r>
            <a:r>
              <a:rPr lang="en-US" b="1" u="sng" kern="100">
                <a:latin typeface="Calibri"/>
                <a:cs typeface="Times New Roman"/>
              </a:rPr>
              <a:t>NO new funds </a:t>
            </a:r>
            <a:r>
              <a:rPr lang="en-US" b="1" kern="100">
                <a:latin typeface="Calibri"/>
                <a:cs typeface="Times New Roman"/>
              </a:rPr>
              <a:t>for the child care workforce. </a:t>
            </a:r>
            <a:r>
              <a:rPr lang="en-US" kern="100">
                <a:latin typeface="Calibri"/>
                <a:cs typeface="Times New Roman"/>
              </a:rPr>
              <a:t>It calls for OCFS to distribute the remaining federal funds – to the applicants approved last year.</a:t>
            </a:r>
          </a:p>
          <a:p>
            <a:r>
              <a:rPr lang="en-US" kern="100">
                <a:latin typeface="Calibri"/>
                <a:cs typeface="Times New Roman"/>
              </a:rPr>
              <a:t>If the Executive Budget stands, child care educators will at best, receive a one time bonus that is about 50% less than the bonus they received last year</a:t>
            </a:r>
          </a:p>
          <a:p>
            <a:r>
              <a:rPr lang="en-US" kern="100">
                <a:cs typeface="Times New Roman" panose="02020603050405020304" pitchFamily="18" charset="0"/>
              </a:rPr>
              <a:t>Senate and Assembly have proposed $220 million in state funds to add to the existing workforce retention fund – they are hoping for a total of $500 million.  </a:t>
            </a:r>
            <a:endParaRPr lang="en-US" kern="100">
              <a:effectLst/>
              <a:latin typeface="Calibri" panose="020F0502020204030204" pitchFamily="34" charset="0"/>
              <a:ea typeface="Calibri" panose="020F0502020204030204" pitchFamily="34" charset="0"/>
              <a:cs typeface="Times New Roman" panose="02020603050405020304" pitchFamily="18" charset="0"/>
            </a:endParaRPr>
          </a:p>
          <a:p>
            <a:endParaRPr lang="en-US"/>
          </a:p>
        </p:txBody>
      </p:sp>
      <p:sp>
        <p:nvSpPr>
          <p:cNvPr id="3" name="Title 2">
            <a:extLst>
              <a:ext uri="{FF2B5EF4-FFF2-40B4-BE49-F238E27FC236}">
                <a16:creationId xmlns:a16="http://schemas.microsoft.com/office/drawing/2014/main" id="{B0D5E3D9-0CFE-FCBC-6056-786058AEE177}"/>
              </a:ext>
            </a:extLst>
          </p:cNvPr>
          <p:cNvSpPr>
            <a:spLocks noGrp="1"/>
          </p:cNvSpPr>
          <p:nvPr>
            <p:ph type="title"/>
          </p:nvPr>
        </p:nvSpPr>
        <p:spPr>
          <a:xfrm>
            <a:off x="995266" y="161341"/>
            <a:ext cx="10004038" cy="909354"/>
          </a:xfrm>
        </p:spPr>
        <p:txBody>
          <a:bodyPr/>
          <a:lstStyle/>
          <a:p>
            <a:r>
              <a:rPr lang="en-US"/>
              <a:t>The Executive Budget if passed would result in a </a:t>
            </a:r>
            <a:r>
              <a:rPr lang="en-US" b="1"/>
              <a:t>cut </a:t>
            </a:r>
            <a:r>
              <a:rPr lang="en-US"/>
              <a:t>to child care workforce compensation</a:t>
            </a:r>
          </a:p>
        </p:txBody>
      </p:sp>
    </p:spTree>
    <p:extLst>
      <p:ext uri="{BB962C8B-B14F-4D97-AF65-F5344CB8AC3E}">
        <p14:creationId xmlns:p14="http://schemas.microsoft.com/office/powerpoint/2010/main" val="3885859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C64D037-15B1-A915-8B1A-0C3572C79DA1}"/>
              </a:ext>
            </a:extLst>
          </p:cNvPr>
          <p:cNvGraphicFramePr>
            <a:graphicFrameLocks noGrp="1"/>
          </p:cNvGraphicFramePr>
          <p:nvPr>
            <p:ph sz="quarter" idx="1"/>
            <p:extLst>
              <p:ext uri="{D42A27DB-BD31-4B8C-83A1-F6EECF244321}">
                <p14:modId xmlns:p14="http://schemas.microsoft.com/office/powerpoint/2010/main" val="3057360620"/>
              </p:ext>
            </p:extLst>
          </p:nvPr>
        </p:nvGraphicFramePr>
        <p:xfrm>
          <a:off x="590550" y="1816100"/>
          <a:ext cx="11028063" cy="4180205"/>
        </p:xfrm>
        <a:graphic>
          <a:graphicData uri="http://schemas.openxmlformats.org/drawingml/2006/table">
            <a:tbl>
              <a:tblPr firstRow="1" bandRow="1">
                <a:tableStyleId>{5C22544A-7EE6-4342-B048-85BDC9FD1C3A}</a:tableStyleId>
              </a:tblPr>
              <a:tblGrid>
                <a:gridCol w="3676021">
                  <a:extLst>
                    <a:ext uri="{9D8B030D-6E8A-4147-A177-3AD203B41FA5}">
                      <a16:colId xmlns:a16="http://schemas.microsoft.com/office/drawing/2014/main" val="2101354877"/>
                    </a:ext>
                  </a:extLst>
                </a:gridCol>
                <a:gridCol w="3676021">
                  <a:extLst>
                    <a:ext uri="{9D8B030D-6E8A-4147-A177-3AD203B41FA5}">
                      <a16:colId xmlns:a16="http://schemas.microsoft.com/office/drawing/2014/main" val="3122108528"/>
                    </a:ext>
                  </a:extLst>
                </a:gridCol>
                <a:gridCol w="3676021">
                  <a:extLst>
                    <a:ext uri="{9D8B030D-6E8A-4147-A177-3AD203B41FA5}">
                      <a16:colId xmlns:a16="http://schemas.microsoft.com/office/drawing/2014/main" val="1214686869"/>
                    </a:ext>
                  </a:extLst>
                </a:gridCol>
              </a:tblGrid>
              <a:tr h="1254125">
                <a:tc>
                  <a:txBody>
                    <a:bodyPr/>
                    <a:lstStyle/>
                    <a:p>
                      <a:r>
                        <a:rPr lang="en-US" sz="3600"/>
                        <a:t>Executive proposal </a:t>
                      </a:r>
                    </a:p>
                  </a:txBody>
                  <a:tcPr/>
                </a:tc>
                <a:tc>
                  <a:txBody>
                    <a:bodyPr/>
                    <a:lstStyle/>
                    <a:p>
                      <a:r>
                        <a:rPr lang="en-US" sz="3600"/>
                        <a:t>Senate Proposal</a:t>
                      </a:r>
                    </a:p>
                  </a:txBody>
                  <a:tcPr/>
                </a:tc>
                <a:tc>
                  <a:txBody>
                    <a:bodyPr/>
                    <a:lstStyle/>
                    <a:p>
                      <a:r>
                        <a:rPr lang="en-US" sz="3600"/>
                        <a:t>Assembly Proposal </a:t>
                      </a:r>
                    </a:p>
                  </a:txBody>
                  <a:tcPr/>
                </a:tc>
                <a:extLst>
                  <a:ext uri="{0D108BD9-81ED-4DB2-BD59-A6C34878D82A}">
                    <a16:rowId xmlns:a16="http://schemas.microsoft.com/office/drawing/2014/main" val="3637269691"/>
                  </a:ext>
                </a:extLst>
              </a:tr>
              <a:tr h="2233009">
                <a:tc>
                  <a:txBody>
                    <a:bodyPr/>
                    <a:lstStyle/>
                    <a:p>
                      <a:pPr lvl="0" algn="l">
                        <a:lnSpc>
                          <a:spcPct val="100000"/>
                        </a:lnSpc>
                        <a:spcBef>
                          <a:spcPts val="0"/>
                        </a:spcBef>
                        <a:spcAft>
                          <a:spcPts val="0"/>
                        </a:spcAft>
                        <a:buNone/>
                      </a:pPr>
                      <a:r>
                        <a:rPr lang="en-US" sz="2400" b="1" i="0" u="sng" strike="noStrike" noProof="0">
                          <a:solidFill>
                            <a:srgbClr val="000000"/>
                          </a:solidFill>
                          <a:latin typeface="Calibri"/>
                        </a:rPr>
                        <a:t>NO new funds </a:t>
                      </a:r>
                      <a:r>
                        <a:rPr lang="en-US" sz="2400" b="1" i="0" u="none" strike="noStrike" noProof="0">
                          <a:solidFill>
                            <a:srgbClr val="000000"/>
                          </a:solidFill>
                          <a:latin typeface="Calibri"/>
                        </a:rPr>
                        <a:t>for the child care workforce. </a:t>
                      </a:r>
                      <a:r>
                        <a:rPr lang="en-US" sz="2400" b="0" i="0" u="none" strike="noStrike" noProof="0">
                          <a:solidFill>
                            <a:srgbClr val="000000"/>
                          </a:solidFill>
                          <a:latin typeface="Calibri"/>
                        </a:rPr>
                        <a:t>It calls for OCFS to distribute the remaining federal funds $280 million – to the applicants approved last year.</a:t>
                      </a:r>
                    </a:p>
                    <a:p>
                      <a:pPr lvl="0">
                        <a:buNone/>
                      </a:pPr>
                      <a:endParaRPr lang="en-US"/>
                    </a:p>
                  </a:txBody>
                  <a:tcPr/>
                </a:tc>
                <a:tc>
                  <a:txBody>
                    <a:bodyPr/>
                    <a:lstStyle/>
                    <a:p>
                      <a:pPr lvl="0" algn="l">
                        <a:lnSpc>
                          <a:spcPct val="100000"/>
                        </a:lnSpc>
                        <a:spcBef>
                          <a:spcPts val="0"/>
                        </a:spcBef>
                        <a:spcAft>
                          <a:spcPts val="0"/>
                        </a:spcAft>
                        <a:buNone/>
                      </a:pPr>
                      <a:r>
                        <a:rPr lang="en-US" sz="2400" b="0" i="0" u="none" strike="noStrike" noProof="0">
                          <a:solidFill>
                            <a:srgbClr val="000000"/>
                          </a:solidFill>
                          <a:latin typeface="Calibri"/>
                        </a:rPr>
                        <a:t>$220 million in state funds to add to the existing workforce retention fund – they are hoping for a total of $500 million.   In resolution they call for fund to be </a:t>
                      </a:r>
                      <a:r>
                        <a:rPr lang="en-US" sz="2400" b="1" i="0" u="none" strike="noStrike" noProof="0">
                          <a:solidFill>
                            <a:srgbClr val="000000"/>
                          </a:solidFill>
                          <a:latin typeface="Calibri"/>
                        </a:rPr>
                        <a:t>permanent</a:t>
                      </a:r>
                      <a:r>
                        <a:rPr lang="en-US" sz="2400" b="0" i="0" u="none" strike="noStrike" noProof="0">
                          <a:solidFill>
                            <a:srgbClr val="000000"/>
                          </a:solidFill>
                          <a:latin typeface="Calibri"/>
                        </a:rPr>
                        <a:t>.</a:t>
                      </a:r>
                    </a:p>
                    <a:p>
                      <a:pPr lvl="0">
                        <a:buNone/>
                      </a:pPr>
                      <a:endParaRPr lang="en-US" sz="1400"/>
                    </a:p>
                  </a:txBody>
                  <a:tcPr/>
                </a:tc>
                <a:tc>
                  <a:txBody>
                    <a:bodyPr/>
                    <a:lstStyle/>
                    <a:p>
                      <a:pPr lvl="0" algn="l">
                        <a:lnSpc>
                          <a:spcPct val="100000"/>
                        </a:lnSpc>
                        <a:spcBef>
                          <a:spcPts val="0"/>
                        </a:spcBef>
                        <a:spcAft>
                          <a:spcPts val="0"/>
                        </a:spcAft>
                        <a:buNone/>
                      </a:pPr>
                      <a:r>
                        <a:rPr lang="en-US" sz="2400" b="0" i="0" u="none" strike="noStrike" noProof="0">
                          <a:solidFill>
                            <a:srgbClr val="000000"/>
                          </a:solidFill>
                          <a:latin typeface="Calibri"/>
                        </a:rPr>
                        <a:t>$220 million in state funds to add to the existing workforce retention fund – they are hoping for a total of $500 million.  </a:t>
                      </a:r>
                    </a:p>
                    <a:p>
                      <a:pPr lvl="0">
                        <a:buNone/>
                      </a:pPr>
                      <a:endParaRPr lang="en-US" sz="1400"/>
                    </a:p>
                  </a:txBody>
                  <a:tcPr/>
                </a:tc>
                <a:extLst>
                  <a:ext uri="{0D108BD9-81ED-4DB2-BD59-A6C34878D82A}">
                    <a16:rowId xmlns:a16="http://schemas.microsoft.com/office/drawing/2014/main" val="1565426611"/>
                  </a:ext>
                </a:extLst>
              </a:tr>
            </a:tbl>
          </a:graphicData>
        </a:graphic>
      </p:graphicFrame>
      <p:sp>
        <p:nvSpPr>
          <p:cNvPr id="3" name="Title 2">
            <a:extLst>
              <a:ext uri="{FF2B5EF4-FFF2-40B4-BE49-F238E27FC236}">
                <a16:creationId xmlns:a16="http://schemas.microsoft.com/office/drawing/2014/main" id="{E1E4C1AF-9975-CD91-0D2B-4DE1625DE912}"/>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94756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5D6A0FE-B43C-B70E-E10F-8E579127C213}"/>
              </a:ext>
            </a:extLst>
          </p:cNvPr>
          <p:cNvSpPr>
            <a:spLocks noGrp="1"/>
          </p:cNvSpPr>
          <p:nvPr>
            <p:ph sz="quarter" idx="1"/>
          </p:nvPr>
        </p:nvSpPr>
        <p:spPr>
          <a:xfrm>
            <a:off x="590550" y="1815723"/>
            <a:ext cx="10821162" cy="4256037"/>
          </a:xfrm>
        </p:spPr>
        <p:txBody>
          <a:bodyPr vert="horz" lIns="0" tIns="0" rIns="0" bIns="0" rtlCol="0" anchor="t">
            <a:spAutoFit/>
          </a:bodyPr>
          <a:lstStyle/>
          <a:p>
            <a:r>
              <a:rPr lang="en-US" sz="3600">
                <a:latin typeface="+mn-lt"/>
                <a:ea typeface="Calibri"/>
                <a:cs typeface="Calibri"/>
              </a:rPr>
              <a:t>Create </a:t>
            </a:r>
            <a:r>
              <a:rPr lang="en-US" sz="3600" kern="0">
                <a:solidFill>
                  <a:srgbClr val="000000"/>
                </a:solidFill>
                <a:effectLst/>
                <a:latin typeface="+mn-lt"/>
                <a:ea typeface="Times New Roman" panose="02020603050405020304" pitchFamily="18" charset="0"/>
                <a:cs typeface="Times New Roman"/>
              </a:rPr>
              <a:t>a </a:t>
            </a:r>
            <a:r>
              <a:rPr lang="en-US" sz="3600" b="1" kern="0">
                <a:solidFill>
                  <a:srgbClr val="000000"/>
                </a:solidFill>
                <a:effectLst/>
                <a:latin typeface="+mn-lt"/>
                <a:ea typeface="Times New Roman" panose="02020603050405020304" pitchFamily="18" charset="0"/>
                <a:cs typeface="Times New Roman"/>
              </a:rPr>
              <a:t>permanent</a:t>
            </a:r>
            <a:r>
              <a:rPr lang="en-US" sz="3600" kern="0">
                <a:solidFill>
                  <a:srgbClr val="000000"/>
                </a:solidFill>
                <a:effectLst/>
                <a:latin typeface="+mn-lt"/>
                <a:ea typeface="Times New Roman" panose="02020603050405020304" pitchFamily="18" charset="0"/>
                <a:cs typeface="Times New Roman"/>
              </a:rPr>
              <a:t> state-funded </a:t>
            </a:r>
            <a:r>
              <a:rPr lang="en-US" sz="3600" b="1" kern="0">
                <a:solidFill>
                  <a:srgbClr val="000000"/>
                </a:solidFill>
                <a:effectLst/>
                <a:latin typeface="+mn-lt"/>
                <a:ea typeface="Times New Roman" panose="02020603050405020304" pitchFamily="18" charset="0"/>
                <a:cs typeface="Times New Roman"/>
              </a:rPr>
              <a:t>child care wage equity fund; </a:t>
            </a:r>
            <a:r>
              <a:rPr lang="en-US" sz="3600" kern="0">
                <a:solidFill>
                  <a:srgbClr val="000000"/>
                </a:solidFill>
                <a:effectLst/>
                <a:latin typeface="+mn-lt"/>
                <a:ea typeface="Times New Roman" panose="02020603050405020304" pitchFamily="18" charset="0"/>
                <a:cs typeface="Times New Roman"/>
              </a:rPr>
              <a:t>provide annual wage supplements to all members of the workforce of $12,500</a:t>
            </a:r>
            <a:r>
              <a:rPr lang="en-US" sz="3600" b="1" kern="0">
                <a:solidFill>
                  <a:srgbClr val="000000"/>
                </a:solidFill>
                <a:latin typeface="+mn-lt"/>
                <a:ea typeface="Times New Roman" panose="02020603050405020304" pitchFamily="18" charset="0"/>
                <a:cs typeface="Times New Roman"/>
              </a:rPr>
              <a:t> </a:t>
            </a:r>
            <a:r>
              <a:rPr lang="en-US" sz="3600" kern="0">
                <a:solidFill>
                  <a:srgbClr val="000000"/>
                </a:solidFill>
                <a:effectLst/>
                <a:latin typeface="+mn-lt"/>
                <a:ea typeface="Times New Roman" panose="02020603050405020304" pitchFamily="18" charset="0"/>
                <a:cs typeface="Times New Roman"/>
              </a:rPr>
              <a:t> ($1.2 billion)</a:t>
            </a:r>
          </a:p>
          <a:p>
            <a:pPr lvl="1"/>
            <a:r>
              <a:rPr lang="en-US" sz="3200" kern="0">
                <a:solidFill>
                  <a:srgbClr val="000000"/>
                </a:solidFill>
                <a:latin typeface="+mn-lt"/>
                <a:ea typeface="Times New Roman" panose="02020603050405020304" pitchFamily="18" charset="0"/>
                <a:cs typeface="Times New Roman"/>
              </a:rPr>
              <a:t>Senate in their resolution indicates the funds should establish “a permanent Workforce Retention Grant Program.”  Must be in statute!</a:t>
            </a:r>
            <a:endParaRPr lang="en-US" sz="3200" kern="0">
              <a:solidFill>
                <a:srgbClr val="000000"/>
              </a:solidFill>
              <a:effectLst/>
              <a:latin typeface="+mn-lt"/>
              <a:ea typeface="Times New Roman" panose="02020603050405020304" pitchFamily="18" charset="0"/>
              <a:cs typeface="Times New Roman" panose="02020603050405020304" pitchFamily="18" charset="0"/>
            </a:endParaRPr>
          </a:p>
          <a:p>
            <a:pPr marL="0" indent="0">
              <a:buNone/>
            </a:pPr>
            <a:endParaRPr lang="en-US" sz="3600" kern="0">
              <a:solidFill>
                <a:srgbClr val="000000"/>
              </a:solidFill>
              <a:effectLst/>
              <a:latin typeface="+mn-lt"/>
              <a:ea typeface="Times New Roman" panose="02020603050405020304" pitchFamily="18" charset="0"/>
              <a:cs typeface="Times New Roman" panose="02020603050405020304" pitchFamily="18" charset="0"/>
            </a:endParaRPr>
          </a:p>
          <a:p>
            <a:endParaRPr lang="en-US"/>
          </a:p>
        </p:txBody>
      </p:sp>
      <p:sp>
        <p:nvSpPr>
          <p:cNvPr id="3" name="Title 2">
            <a:extLst>
              <a:ext uri="{FF2B5EF4-FFF2-40B4-BE49-F238E27FC236}">
                <a16:creationId xmlns:a16="http://schemas.microsoft.com/office/drawing/2014/main" id="{73C78644-3198-5304-0549-71DE253575F9}"/>
              </a:ext>
            </a:extLst>
          </p:cNvPr>
          <p:cNvSpPr>
            <a:spLocks noGrp="1"/>
          </p:cNvSpPr>
          <p:nvPr>
            <p:ph type="title"/>
          </p:nvPr>
        </p:nvSpPr>
        <p:spPr/>
        <p:txBody>
          <a:bodyPr/>
          <a:lstStyle/>
          <a:p>
            <a:r>
              <a:rPr lang="en-US" sz="4000"/>
              <a:t>Workforce: What we need </a:t>
            </a:r>
          </a:p>
        </p:txBody>
      </p:sp>
    </p:spTree>
    <p:extLst>
      <p:ext uri="{BB962C8B-B14F-4D97-AF65-F5344CB8AC3E}">
        <p14:creationId xmlns:p14="http://schemas.microsoft.com/office/powerpoint/2010/main" val="22689429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525" row="7">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AA4B590D-1907-4386-9B71-AC94FFACE133}">
  <we:reference id="wa104381063" version="1.0.0.1" store="en-US" storeType="OMEX"/>
  <we:alternateReferences>
    <we:reference id="wa104381063" version="1.0.0.1" store="en-US"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b729075-c324-458c-a9b3-c2b81f58fd0c" xsi:nil="true"/>
    <lcf76f155ced4ddcb4097134ff3c332f xmlns="69664413-dd13-49d4-8fe3-2c0c582de32c">
      <Terms xmlns="http://schemas.microsoft.com/office/infopath/2007/PartnerControls"/>
    </lcf76f155ced4ddcb4097134ff3c332f>
    <SharedWithUsers xmlns="3b729075-c324-458c-a9b3-c2b81f58fd0c">
      <UserInfo>
        <DisplayName>Dede Hill</DisplayName>
        <AccountId>20</AccountId>
        <AccountType/>
      </UserInfo>
      <UserInfo>
        <DisplayName>Rebekah Desjardins</DisplayName>
        <AccountId>3463</AccountId>
        <AccountType/>
      </UserInfo>
      <UserInfo>
        <DisplayName>Shoshana Hershkowitz</DisplayName>
        <AccountId>4549</AccountId>
        <AccountType/>
      </UserInfo>
      <UserInfo>
        <DisplayName>James Farrell</DisplayName>
        <AccountId>1576</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69E0B8C5B0DCB4C8A24875DF83E22AE" ma:contentTypeVersion="18" ma:contentTypeDescription="Create a new document." ma:contentTypeScope="" ma:versionID="22b84f5ec529c744b0e380d7554ac9dc">
  <xsd:schema xmlns:xsd="http://www.w3.org/2001/XMLSchema" xmlns:xs="http://www.w3.org/2001/XMLSchema" xmlns:p="http://schemas.microsoft.com/office/2006/metadata/properties" xmlns:ns2="3b729075-c324-458c-a9b3-c2b81f58fd0c" xmlns:ns3="69664413-dd13-49d4-8fe3-2c0c582de32c" targetNamespace="http://schemas.microsoft.com/office/2006/metadata/properties" ma:root="true" ma:fieldsID="a380dd29682ad5ef1530bea97757f377" ns2:_="" ns3:_="">
    <xsd:import namespace="3b729075-c324-458c-a9b3-c2b81f58fd0c"/>
    <xsd:import namespace="69664413-dd13-49d4-8fe3-2c0c582de32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729075-c324-458c-a9b3-c2b81f58fd0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2787b77-4c08-4471-a14b-a5dab601eb6f}" ma:internalName="TaxCatchAll" ma:showField="CatchAllData" ma:web="3b729075-c324-458c-a9b3-c2b81f58fd0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9664413-dd13-49d4-8fe3-2c0c582de32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9534f17-bffe-4ea5-8e25-6facdf234f7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39BCD2-003C-4B62-8AD1-5A9973404729}">
  <ds:schemaRefs>
    <ds:schemaRef ds:uri="http://schemas.microsoft.com/sharepoint/v3/contenttype/forms"/>
  </ds:schemaRefs>
</ds:datastoreItem>
</file>

<file path=customXml/itemProps2.xml><?xml version="1.0" encoding="utf-8"?>
<ds:datastoreItem xmlns:ds="http://schemas.openxmlformats.org/officeDocument/2006/customXml" ds:itemID="{E2819E63-CDFE-4E8A-9FBD-666D0EF9F654}">
  <ds:schemaRefs>
    <ds:schemaRef ds:uri="3b729075-c324-458c-a9b3-c2b81f58fd0c"/>
    <ds:schemaRef ds:uri="69664413-dd13-49d4-8fe3-2c0c582de32c"/>
    <ds:schemaRef ds:uri="78637ef3-a602-49e6-be4c-e04bd31b67e1"/>
    <ds:schemaRef ds:uri="ca3eabde-f20f-40ed-90ae-c4c5f4c6807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E2F0039-B2B9-404F-A423-1FF5D3857643}">
  <ds:schemaRefs>
    <ds:schemaRef ds:uri="3b729075-c324-458c-a9b3-c2b81f58fd0c"/>
    <ds:schemaRef ds:uri="69664413-dd13-49d4-8fe3-2c0c582de32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983</Words>
  <Application>Microsoft Office PowerPoint</Application>
  <PresentationFormat>Widescreen</PresentationFormat>
  <Paragraphs>66</Paragraphs>
  <Slides>11</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Calibri Light</vt:lpstr>
      <vt:lpstr>Inter</vt:lpstr>
      <vt:lpstr>Segoe UI Semibold</vt:lpstr>
      <vt:lpstr>Times New Roman</vt:lpstr>
      <vt:lpstr>Wingdings</vt:lpstr>
      <vt:lpstr>Office Theme</vt:lpstr>
      <vt:lpstr>PowerPoint Presentation</vt:lpstr>
      <vt:lpstr>What We Want!</vt:lpstr>
      <vt:lpstr>NYS Budget Season: Final Sprint!</vt:lpstr>
      <vt:lpstr>New York has made historic expansions to child care assistance since 2022</vt:lpstr>
      <vt:lpstr>Our advocacy is working!  </vt:lpstr>
      <vt:lpstr>But more to be done.  First priority: workforce!</vt:lpstr>
      <vt:lpstr>The Executive Budget if passed would result in a cut to child care workforce compensation</vt:lpstr>
      <vt:lpstr>PowerPoint Presentation</vt:lpstr>
      <vt:lpstr>Workforce: What we need </vt:lpstr>
      <vt:lpstr>Knock down barriers that keep many families that need child care most from accessing assistance</vt:lpstr>
      <vt:lpstr>Call To Action!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Carole Tozzi</dc:creator>
  <cp:lastModifiedBy>Rebekah Desjardins</cp:lastModifiedBy>
  <cp:revision>2</cp:revision>
  <cp:lastPrinted>2023-01-17T18:34:39Z</cp:lastPrinted>
  <dcterms:created xsi:type="dcterms:W3CDTF">2020-12-21T15:20:01Z</dcterms:created>
  <dcterms:modified xsi:type="dcterms:W3CDTF">2024-04-10T14:43:47Z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0x010100469E0B8C5B0DCB4C8A24875DF83E22AE</vt:lpwstr>
  </property>
  <property fmtid="{D5CDD505-2E9C-101B-9397-08002B2CF9AE}" pid="3" name="MediaServiceImageTags">
    <vt:lpwstr/>
  </property>
</Properties>
</file>